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0"/>
  </p:notesMasterIdLst>
  <p:sldIdLst>
    <p:sldId id="256" r:id="rId2"/>
    <p:sldId id="265" r:id="rId3"/>
    <p:sldId id="257" r:id="rId4"/>
    <p:sldId id="259" r:id="rId5"/>
    <p:sldId id="258" r:id="rId6"/>
    <p:sldId id="263" r:id="rId7"/>
    <p:sldId id="266" r:id="rId8"/>
    <p:sldId id="267" r:id="rId9"/>
    <p:sldId id="260" r:id="rId10"/>
    <p:sldId id="261" r:id="rId11"/>
    <p:sldId id="278" r:id="rId12"/>
    <p:sldId id="271" r:id="rId13"/>
    <p:sldId id="291" r:id="rId14"/>
    <p:sldId id="292" r:id="rId15"/>
    <p:sldId id="274" r:id="rId16"/>
    <p:sldId id="275" r:id="rId17"/>
    <p:sldId id="276" r:id="rId18"/>
    <p:sldId id="277" r:id="rId19"/>
    <p:sldId id="268" r:id="rId20"/>
    <p:sldId id="262" r:id="rId21"/>
    <p:sldId id="293" r:id="rId22"/>
    <p:sldId id="270" r:id="rId23"/>
    <p:sldId id="280" r:id="rId24"/>
    <p:sldId id="272" r:id="rId25"/>
    <p:sldId id="269" r:id="rId26"/>
    <p:sldId id="273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4" r:id="rId38"/>
    <p:sldId id="29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rof" initials="prof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CCFF"/>
    <a:srgbClr val="00FF00"/>
    <a:srgbClr val="009900"/>
    <a:srgbClr val="FF33CC"/>
    <a:srgbClr val="FF66CC"/>
    <a:srgbClr val="00FFFF"/>
    <a:srgbClr val="FF4F4F"/>
    <a:srgbClr val="FFFF0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868" autoAdjust="0"/>
    <p:restoredTop sz="85088" autoAdjust="0"/>
  </p:normalViewPr>
  <p:slideViewPr>
    <p:cSldViewPr>
      <p:cViewPr varScale="1">
        <p:scale>
          <a:sx n="59" d="100"/>
          <a:sy n="59" d="100"/>
        </p:scale>
        <p:origin x="-8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9"/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gapWidth val="100"/>
        <c:secondPieSize val="75"/>
        <c:serLines/>
      </c:of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0E9ACE-F696-4C7F-AE1B-0CED3666B46B}" type="doc">
      <dgm:prSet loTypeId="urn:microsoft.com/office/officeart/2005/8/layout/bProcess2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3F55713-B5C1-4DCB-ADE4-EAA318BE976C}">
      <dgm:prSet phldrT="[Text]"/>
      <dgm:spPr/>
      <dgm:t>
        <a:bodyPr/>
        <a:lstStyle/>
        <a:p>
          <a:r>
            <a:rPr lang="hr-HR" dirty="0" smtClean="0"/>
            <a:t>Previše teksta?</a:t>
          </a:r>
          <a:endParaRPr lang="en-US" dirty="0"/>
        </a:p>
      </dgm:t>
    </dgm:pt>
    <dgm:pt modelId="{A369309A-67FD-4C0D-B493-468D6DBC0171}" type="parTrans" cxnId="{F21A3889-9750-4204-ADF1-C2F447846403}">
      <dgm:prSet/>
      <dgm:spPr/>
      <dgm:t>
        <a:bodyPr/>
        <a:lstStyle/>
        <a:p>
          <a:endParaRPr lang="en-US"/>
        </a:p>
      </dgm:t>
    </dgm:pt>
    <dgm:pt modelId="{9A051979-85B1-4A8D-88A8-95A4799E7FD4}" type="sibTrans" cxnId="{F21A3889-9750-4204-ADF1-C2F447846403}">
      <dgm:prSet/>
      <dgm:spPr/>
      <dgm:t>
        <a:bodyPr/>
        <a:lstStyle/>
        <a:p>
          <a:endParaRPr lang="en-US"/>
        </a:p>
      </dgm:t>
    </dgm:pt>
    <dgm:pt modelId="{74D8758B-D74D-4ACD-9F82-D933745F44A9}">
      <dgm:prSet phldrT="[Text]"/>
      <dgm:spPr/>
      <dgm:t>
        <a:bodyPr/>
        <a:lstStyle/>
        <a:p>
          <a:r>
            <a:rPr lang="hr-HR" dirty="0" smtClean="0"/>
            <a:t>Sažeti</a:t>
          </a:r>
          <a:endParaRPr lang="en-US" dirty="0"/>
        </a:p>
      </dgm:t>
    </dgm:pt>
    <dgm:pt modelId="{3E9B9C7A-1593-43EA-A4A2-35E401038400}" type="parTrans" cxnId="{848D373E-DCC1-4150-B07F-41E91FCF036D}">
      <dgm:prSet/>
      <dgm:spPr/>
      <dgm:t>
        <a:bodyPr/>
        <a:lstStyle/>
        <a:p>
          <a:endParaRPr lang="en-US"/>
        </a:p>
      </dgm:t>
    </dgm:pt>
    <dgm:pt modelId="{5C0CE95D-711E-4458-8C46-9B7ABD211461}" type="sibTrans" cxnId="{848D373E-DCC1-4150-B07F-41E91FCF036D}">
      <dgm:prSet/>
      <dgm:spPr/>
      <dgm:t>
        <a:bodyPr/>
        <a:lstStyle/>
        <a:p>
          <a:endParaRPr lang="en-US"/>
        </a:p>
      </dgm:t>
    </dgm:pt>
    <dgm:pt modelId="{00916C61-E8E1-402F-BE5B-85822C20F9AD}">
      <dgm:prSet phldrT="[Text]"/>
      <dgm:spPr/>
      <dgm:t>
        <a:bodyPr/>
        <a:lstStyle/>
        <a:p>
          <a:r>
            <a:rPr lang="hr-HR" dirty="0" smtClean="0"/>
            <a:t>Prerasporediti</a:t>
          </a:r>
          <a:endParaRPr lang="en-US" dirty="0"/>
        </a:p>
      </dgm:t>
    </dgm:pt>
    <dgm:pt modelId="{C4A217B3-DCC2-415A-84EE-7C9F7BEA9E04}" type="parTrans" cxnId="{37417252-306A-40AD-B933-ADF23A7A34AF}">
      <dgm:prSet/>
      <dgm:spPr/>
      <dgm:t>
        <a:bodyPr/>
        <a:lstStyle/>
        <a:p>
          <a:endParaRPr lang="en-US"/>
        </a:p>
      </dgm:t>
    </dgm:pt>
    <dgm:pt modelId="{A992C4AB-49DE-4F48-B205-6F3C87D201C5}" type="sibTrans" cxnId="{37417252-306A-40AD-B933-ADF23A7A34AF}">
      <dgm:prSet/>
      <dgm:spPr/>
      <dgm:t>
        <a:bodyPr/>
        <a:lstStyle/>
        <a:p>
          <a:endParaRPr lang="en-US"/>
        </a:p>
      </dgm:t>
    </dgm:pt>
    <dgm:pt modelId="{775E0E6D-840E-4597-AB80-75ED65B08471}">
      <dgm:prSet phldrT="[Text]"/>
      <dgm:spPr/>
      <dgm:t>
        <a:bodyPr/>
        <a:lstStyle/>
        <a:p>
          <a:r>
            <a:rPr lang="hr-HR" dirty="0" smtClean="0"/>
            <a:t>Razbiti</a:t>
          </a:r>
          <a:endParaRPr lang="en-US" dirty="0"/>
        </a:p>
      </dgm:t>
    </dgm:pt>
    <dgm:pt modelId="{1DEAE334-E1DC-4AB2-BE15-BCB71627238E}" type="parTrans" cxnId="{20236963-1747-4827-A9C5-4014945D786B}">
      <dgm:prSet/>
      <dgm:spPr/>
      <dgm:t>
        <a:bodyPr/>
        <a:lstStyle/>
        <a:p>
          <a:endParaRPr lang="en-US"/>
        </a:p>
      </dgm:t>
    </dgm:pt>
    <dgm:pt modelId="{6CD793D9-9309-4FF0-9D11-6C6316DA15BA}" type="sibTrans" cxnId="{20236963-1747-4827-A9C5-4014945D786B}">
      <dgm:prSet/>
      <dgm:spPr/>
      <dgm:t>
        <a:bodyPr/>
        <a:lstStyle/>
        <a:p>
          <a:endParaRPr lang="en-US"/>
        </a:p>
      </dgm:t>
    </dgm:pt>
    <dgm:pt modelId="{F6D63A0E-3116-4AB1-94BC-3FC0A698146E}">
      <dgm:prSet phldrT="[Text]"/>
      <dgm:spPr/>
      <dgm:t>
        <a:bodyPr/>
        <a:lstStyle/>
        <a:p>
          <a:r>
            <a:rPr lang="hr-HR" dirty="0" smtClean="0"/>
            <a:t>Izmijeniti</a:t>
          </a:r>
          <a:endParaRPr lang="en-US" dirty="0"/>
        </a:p>
      </dgm:t>
    </dgm:pt>
    <dgm:pt modelId="{E42E90D9-608E-4B5E-BE42-F46B0CDD2D17}" type="parTrans" cxnId="{AD357B41-907E-443B-BE56-A5AF7D6C5660}">
      <dgm:prSet/>
      <dgm:spPr/>
      <dgm:t>
        <a:bodyPr/>
        <a:lstStyle/>
        <a:p>
          <a:endParaRPr lang="en-US"/>
        </a:p>
      </dgm:t>
    </dgm:pt>
    <dgm:pt modelId="{9B5E2B88-36F2-41E2-B42A-C89F475A466B}" type="sibTrans" cxnId="{AD357B41-907E-443B-BE56-A5AF7D6C5660}">
      <dgm:prSet/>
      <dgm:spPr/>
      <dgm:t>
        <a:bodyPr/>
        <a:lstStyle/>
        <a:p>
          <a:endParaRPr lang="en-US"/>
        </a:p>
      </dgm:t>
    </dgm:pt>
    <dgm:pt modelId="{BE4C6E81-2094-42F3-B35C-90FE37375367}">
      <dgm:prSet phldrT="[Text]"/>
      <dgm:spPr/>
      <dgm:t>
        <a:bodyPr/>
        <a:lstStyle/>
        <a:p>
          <a:r>
            <a:rPr lang="hr-HR" b="1" dirty="0" smtClean="0"/>
            <a:t>Skratiti!</a:t>
          </a:r>
          <a:endParaRPr lang="en-US" b="1" dirty="0"/>
        </a:p>
      </dgm:t>
    </dgm:pt>
    <dgm:pt modelId="{5D59F925-4C93-4F88-BB52-1D41A3251255}" type="parTrans" cxnId="{72FBF13F-4B9E-4E8A-9AA1-0F69ECB73F2C}">
      <dgm:prSet/>
      <dgm:spPr/>
      <dgm:t>
        <a:bodyPr/>
        <a:lstStyle/>
        <a:p>
          <a:endParaRPr lang="en-US"/>
        </a:p>
      </dgm:t>
    </dgm:pt>
    <dgm:pt modelId="{7A3E40DD-6AB0-4B29-868F-E5D0A97CD3E6}" type="sibTrans" cxnId="{72FBF13F-4B9E-4E8A-9AA1-0F69ECB73F2C}">
      <dgm:prSet/>
      <dgm:spPr/>
      <dgm:t>
        <a:bodyPr/>
        <a:lstStyle/>
        <a:p>
          <a:endParaRPr lang="en-US"/>
        </a:p>
      </dgm:t>
    </dgm:pt>
    <dgm:pt modelId="{E25E8467-DCE8-46D2-98C3-A0C0B6CC6AC1}">
      <dgm:prSet phldrT="[Text]" custT="1"/>
      <dgm:spPr/>
      <dgm:t>
        <a:bodyPr/>
        <a:lstStyle/>
        <a:p>
          <a:r>
            <a:rPr lang="hr-HR" sz="2000" dirty="0" smtClean="0"/>
            <a:t>Ili slika?</a:t>
          </a:r>
          <a:endParaRPr lang="en-US" sz="2000" dirty="0"/>
        </a:p>
      </dgm:t>
    </dgm:pt>
    <dgm:pt modelId="{BF76BE27-FABF-427B-8568-EF18BC47F01B}" type="parTrans" cxnId="{7F69E013-601E-43FB-A485-24D9693EB81D}">
      <dgm:prSet/>
      <dgm:spPr/>
      <dgm:t>
        <a:bodyPr/>
        <a:lstStyle/>
        <a:p>
          <a:endParaRPr lang="en-US"/>
        </a:p>
      </dgm:t>
    </dgm:pt>
    <dgm:pt modelId="{E5A6006F-8A73-45BD-B26F-68C33F119B1B}" type="sibTrans" cxnId="{7F69E013-601E-43FB-A485-24D9693EB81D}">
      <dgm:prSet/>
      <dgm:spPr/>
      <dgm:t>
        <a:bodyPr/>
        <a:lstStyle/>
        <a:p>
          <a:endParaRPr lang="en-US"/>
        </a:p>
      </dgm:t>
    </dgm:pt>
    <dgm:pt modelId="{1558A6D5-8B95-41A7-B8CE-694777D9CD41}">
      <dgm:prSet phldrT="[Text]"/>
      <dgm:spPr/>
      <dgm:t>
        <a:bodyPr/>
        <a:lstStyle/>
        <a:p>
          <a:r>
            <a:rPr lang="hr-HR" dirty="0" smtClean="0"/>
            <a:t>Izbaciti viškove</a:t>
          </a:r>
          <a:endParaRPr lang="en-US" dirty="0"/>
        </a:p>
      </dgm:t>
    </dgm:pt>
    <dgm:pt modelId="{DBE2CB40-972D-4999-8058-67F9AED8C0AC}" type="parTrans" cxnId="{95BE7D90-1463-4F75-AD50-8AC6848CE00B}">
      <dgm:prSet/>
      <dgm:spPr/>
      <dgm:t>
        <a:bodyPr/>
        <a:lstStyle/>
        <a:p>
          <a:endParaRPr lang="en-US"/>
        </a:p>
      </dgm:t>
    </dgm:pt>
    <dgm:pt modelId="{13F6911F-759D-49DC-A99A-EBC905602DBE}" type="sibTrans" cxnId="{95BE7D90-1463-4F75-AD50-8AC6848CE00B}">
      <dgm:prSet/>
      <dgm:spPr/>
      <dgm:t>
        <a:bodyPr/>
        <a:lstStyle/>
        <a:p>
          <a:endParaRPr lang="en-US"/>
        </a:p>
      </dgm:t>
    </dgm:pt>
    <dgm:pt modelId="{6FDDE01F-B76F-47D4-B722-C72AA1F21C7B}" type="pres">
      <dgm:prSet presAssocID="{250E9ACE-F696-4C7F-AE1B-0CED3666B46B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ACA33F27-2078-42D5-83C9-2850A749B20A}" type="pres">
      <dgm:prSet presAssocID="{83F55713-B5C1-4DCB-ADE4-EAA318BE976C}" presName="firstNode" presStyleLbl="node1" presStyleIdx="0" presStyleCnt="8" custLinFactX="79144" custLinFactNeighborX="100000" custLinFactNeighborY="-83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74201C-AC14-47E8-ADF0-2282036ED3FC}" type="pres">
      <dgm:prSet presAssocID="{9A051979-85B1-4A8D-88A8-95A4799E7FD4}" presName="sibTrans" presStyleLbl="sibTrans2D1" presStyleIdx="0" presStyleCnt="7"/>
      <dgm:spPr/>
      <dgm:t>
        <a:bodyPr/>
        <a:lstStyle/>
        <a:p>
          <a:endParaRPr lang="en-US"/>
        </a:p>
      </dgm:t>
    </dgm:pt>
    <dgm:pt modelId="{6B673DE2-7BAC-4339-9420-E501B032B7F1}" type="pres">
      <dgm:prSet presAssocID="{E25E8467-DCE8-46D2-98C3-A0C0B6CC6AC1}" presName="middleNode" presStyleCnt="0"/>
      <dgm:spPr/>
      <dgm:t>
        <a:bodyPr/>
        <a:lstStyle/>
        <a:p>
          <a:endParaRPr lang="en-US"/>
        </a:p>
      </dgm:t>
    </dgm:pt>
    <dgm:pt modelId="{0F7BDE44-6222-43B5-8264-BDDB1C9B83AD}" type="pres">
      <dgm:prSet presAssocID="{E25E8467-DCE8-46D2-98C3-A0C0B6CC6AC1}" presName="padding" presStyleLbl="node1" presStyleIdx="0" presStyleCnt="8"/>
      <dgm:spPr/>
      <dgm:t>
        <a:bodyPr/>
        <a:lstStyle/>
        <a:p>
          <a:endParaRPr lang="en-US"/>
        </a:p>
      </dgm:t>
    </dgm:pt>
    <dgm:pt modelId="{CAB8EB70-16CE-4B3B-AF46-0358D317062B}" type="pres">
      <dgm:prSet presAssocID="{E25E8467-DCE8-46D2-98C3-A0C0B6CC6AC1}" presName="shape" presStyleLbl="node1" presStyleIdx="1" presStyleCnt="8" custScaleX="159303" custScaleY="162988" custLinFactX="200000" custLinFactY="-92653" custLinFactNeighborX="25345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683FE4-16FE-472F-9B1E-FFA9BA0028A1}" type="pres">
      <dgm:prSet presAssocID="{E5A6006F-8A73-45BD-B26F-68C33F119B1B}" presName="sibTrans" presStyleLbl="sibTrans2D1" presStyleIdx="1" presStyleCnt="7"/>
      <dgm:spPr/>
      <dgm:t>
        <a:bodyPr/>
        <a:lstStyle/>
        <a:p>
          <a:endParaRPr lang="en-US"/>
        </a:p>
      </dgm:t>
    </dgm:pt>
    <dgm:pt modelId="{88F60364-BEBB-4879-82C9-950047D65F52}" type="pres">
      <dgm:prSet presAssocID="{74D8758B-D74D-4ACD-9F82-D933745F44A9}" presName="middleNode" presStyleCnt="0"/>
      <dgm:spPr/>
      <dgm:t>
        <a:bodyPr/>
        <a:lstStyle/>
        <a:p>
          <a:endParaRPr lang="en-US"/>
        </a:p>
      </dgm:t>
    </dgm:pt>
    <dgm:pt modelId="{EFC6F9B0-C495-4AE3-B1C1-9BB77FEC3765}" type="pres">
      <dgm:prSet presAssocID="{74D8758B-D74D-4ACD-9F82-D933745F44A9}" presName="padding" presStyleLbl="node1" presStyleIdx="1" presStyleCnt="8"/>
      <dgm:spPr/>
      <dgm:t>
        <a:bodyPr/>
        <a:lstStyle/>
        <a:p>
          <a:endParaRPr lang="en-US"/>
        </a:p>
      </dgm:t>
    </dgm:pt>
    <dgm:pt modelId="{0E3372B2-41A0-460B-87FA-621F7BB0F604}" type="pres">
      <dgm:prSet presAssocID="{74D8758B-D74D-4ACD-9F82-D933745F44A9}" presName="shape" presStyleLbl="node1" presStyleIdx="2" presStyleCnt="8" custLinFactX="200000" custLinFactY="-100000" custLinFactNeighborX="284730" custLinFactNeighborY="-1164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489361-98DC-41C1-9569-3409A0DA2284}" type="pres">
      <dgm:prSet presAssocID="{5C0CE95D-711E-4458-8C46-9B7ABD211461}" presName="sibTrans" presStyleLbl="sibTrans2D1" presStyleIdx="2" presStyleCnt="7"/>
      <dgm:spPr/>
      <dgm:t>
        <a:bodyPr/>
        <a:lstStyle/>
        <a:p>
          <a:endParaRPr lang="en-US"/>
        </a:p>
      </dgm:t>
    </dgm:pt>
    <dgm:pt modelId="{79941084-E1F7-4B4B-8D2E-79F4173B7513}" type="pres">
      <dgm:prSet presAssocID="{00916C61-E8E1-402F-BE5B-85822C20F9AD}" presName="middleNode" presStyleCnt="0"/>
      <dgm:spPr/>
      <dgm:t>
        <a:bodyPr/>
        <a:lstStyle/>
        <a:p>
          <a:endParaRPr lang="en-US"/>
        </a:p>
      </dgm:t>
    </dgm:pt>
    <dgm:pt modelId="{41F67333-DB45-46FA-854C-14E851CD2BEE}" type="pres">
      <dgm:prSet presAssocID="{00916C61-E8E1-402F-BE5B-85822C20F9AD}" presName="padding" presStyleLbl="node1" presStyleIdx="2" presStyleCnt="8"/>
      <dgm:spPr/>
      <dgm:t>
        <a:bodyPr/>
        <a:lstStyle/>
        <a:p>
          <a:endParaRPr lang="en-US"/>
        </a:p>
      </dgm:t>
    </dgm:pt>
    <dgm:pt modelId="{81422DD0-D310-405A-9265-11C6F85CC1A8}" type="pres">
      <dgm:prSet presAssocID="{00916C61-E8E1-402F-BE5B-85822C20F9AD}" presName="shape" presStyleLbl="node1" presStyleIdx="3" presStyleCnt="8" custLinFactX="21308" custLinFactY="-100000" custLinFactNeighborX="100000" custLinFactNeighborY="-150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AF6FD3-FB9E-46C2-A2A2-2BAA683FAC4A}" type="pres">
      <dgm:prSet presAssocID="{A992C4AB-49DE-4F48-B205-6F3C87D201C5}" presName="sibTrans" presStyleLbl="sibTrans2D1" presStyleIdx="3" presStyleCnt="7"/>
      <dgm:spPr/>
      <dgm:t>
        <a:bodyPr/>
        <a:lstStyle/>
        <a:p>
          <a:endParaRPr lang="en-US"/>
        </a:p>
      </dgm:t>
    </dgm:pt>
    <dgm:pt modelId="{507E8CB8-157D-4439-972C-CE9F6FB8B0DB}" type="pres">
      <dgm:prSet presAssocID="{775E0E6D-840E-4597-AB80-75ED65B08471}" presName="middleNode" presStyleCnt="0"/>
      <dgm:spPr/>
      <dgm:t>
        <a:bodyPr/>
        <a:lstStyle/>
        <a:p>
          <a:endParaRPr lang="en-US"/>
        </a:p>
      </dgm:t>
    </dgm:pt>
    <dgm:pt modelId="{E55455C4-ACEB-4156-829D-14495A562149}" type="pres">
      <dgm:prSet presAssocID="{775E0E6D-840E-4597-AB80-75ED65B08471}" presName="padding" presStyleLbl="node1" presStyleIdx="3" presStyleCnt="8"/>
      <dgm:spPr/>
      <dgm:t>
        <a:bodyPr/>
        <a:lstStyle/>
        <a:p>
          <a:endParaRPr lang="en-US"/>
        </a:p>
      </dgm:t>
    </dgm:pt>
    <dgm:pt modelId="{D9BA6A61-F5C1-4B0F-9D0B-97FDD57285A7}" type="pres">
      <dgm:prSet presAssocID="{775E0E6D-840E-4597-AB80-75ED65B08471}" presName="shape" presStyleLbl="node1" presStyleIdx="4" presStyleCnt="8" custLinFactNeighborX="99464" custLinFactNeighborY="807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11B9E9-DD0C-4390-A62E-B4ABC8666FF1}" type="pres">
      <dgm:prSet presAssocID="{6CD793D9-9309-4FF0-9D11-6C6316DA15BA}" presName="sibTrans" presStyleLbl="sibTrans2D1" presStyleIdx="4" presStyleCnt="7"/>
      <dgm:spPr/>
      <dgm:t>
        <a:bodyPr/>
        <a:lstStyle/>
        <a:p>
          <a:endParaRPr lang="en-US"/>
        </a:p>
      </dgm:t>
    </dgm:pt>
    <dgm:pt modelId="{54F724F9-A01E-43B9-B086-65B032E9DA16}" type="pres">
      <dgm:prSet presAssocID="{F6D63A0E-3116-4AB1-94BC-3FC0A698146E}" presName="middleNode" presStyleCnt="0"/>
      <dgm:spPr/>
      <dgm:t>
        <a:bodyPr/>
        <a:lstStyle/>
        <a:p>
          <a:endParaRPr lang="en-US"/>
        </a:p>
      </dgm:t>
    </dgm:pt>
    <dgm:pt modelId="{274902B4-5314-4F46-8C56-F385DD5B13C8}" type="pres">
      <dgm:prSet presAssocID="{F6D63A0E-3116-4AB1-94BC-3FC0A698146E}" presName="padding" presStyleLbl="node1" presStyleIdx="4" presStyleCnt="8"/>
      <dgm:spPr/>
      <dgm:t>
        <a:bodyPr/>
        <a:lstStyle/>
        <a:p>
          <a:endParaRPr lang="en-US"/>
        </a:p>
      </dgm:t>
    </dgm:pt>
    <dgm:pt modelId="{35740C9C-6A79-4148-8611-DAC0B5D148EE}" type="pres">
      <dgm:prSet presAssocID="{F6D63A0E-3116-4AB1-94BC-3FC0A698146E}" presName="shape" presStyleLbl="node1" presStyleIdx="5" presStyleCnt="8" custLinFactX="100000" custLinFactY="100000" custLinFactNeighborX="140455" custLinFactNeighborY="1994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AFE504-9540-4974-B6B1-5C1EE800C885}" type="pres">
      <dgm:prSet presAssocID="{9B5E2B88-36F2-41E2-B42A-C89F475A466B}" presName="sibTrans" presStyleLbl="sibTrans2D1" presStyleIdx="5" presStyleCnt="7"/>
      <dgm:spPr/>
      <dgm:t>
        <a:bodyPr/>
        <a:lstStyle/>
        <a:p>
          <a:endParaRPr lang="en-US"/>
        </a:p>
      </dgm:t>
    </dgm:pt>
    <dgm:pt modelId="{92A320BF-0E39-4FED-92CA-9542C94160EC}" type="pres">
      <dgm:prSet presAssocID="{1558A6D5-8B95-41A7-B8CE-694777D9CD41}" presName="middleNode" presStyleCnt="0"/>
      <dgm:spPr/>
      <dgm:t>
        <a:bodyPr/>
        <a:lstStyle/>
        <a:p>
          <a:endParaRPr lang="en-US"/>
        </a:p>
      </dgm:t>
    </dgm:pt>
    <dgm:pt modelId="{6D5B76F4-F88F-4F21-B868-23E896BB162F}" type="pres">
      <dgm:prSet presAssocID="{1558A6D5-8B95-41A7-B8CE-694777D9CD41}" presName="padding" presStyleLbl="node1" presStyleIdx="5" presStyleCnt="8"/>
      <dgm:spPr/>
      <dgm:t>
        <a:bodyPr/>
        <a:lstStyle/>
        <a:p>
          <a:endParaRPr lang="en-US"/>
        </a:p>
      </dgm:t>
    </dgm:pt>
    <dgm:pt modelId="{5A7CED51-B2F1-497E-A63E-C5BA5B4E3A04}" type="pres">
      <dgm:prSet presAssocID="{1558A6D5-8B95-41A7-B8CE-694777D9CD41}" presName="shape" presStyleLbl="node1" presStyleIdx="6" presStyleCnt="8" custLinFactY="200000" custLinFactNeighborX="22707" custLinFactNeighborY="2350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6B272-923E-49EE-BF3D-B153EA8468A3}" type="pres">
      <dgm:prSet presAssocID="{13F6911F-759D-49DC-A99A-EBC905602DBE}" presName="sibTrans" presStyleLbl="sibTrans2D1" presStyleIdx="6" presStyleCnt="7"/>
      <dgm:spPr/>
      <dgm:t>
        <a:bodyPr/>
        <a:lstStyle/>
        <a:p>
          <a:endParaRPr lang="en-US"/>
        </a:p>
      </dgm:t>
    </dgm:pt>
    <dgm:pt modelId="{E01B52C0-1FF1-41BB-AE37-457ACE022D97}" type="pres">
      <dgm:prSet presAssocID="{BE4C6E81-2094-42F3-B35C-90FE37375367}" presName="lastNode" presStyleLbl="node1" presStyleIdx="7" presStyleCnt="8" custLinFactY="52786" custLinFactNeighborX="-96777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FBF13F-4B9E-4E8A-9AA1-0F69ECB73F2C}" srcId="{250E9ACE-F696-4C7F-AE1B-0CED3666B46B}" destId="{BE4C6E81-2094-42F3-B35C-90FE37375367}" srcOrd="7" destOrd="0" parTransId="{5D59F925-4C93-4F88-BB52-1D41A3251255}" sibTransId="{7A3E40DD-6AB0-4B29-868F-E5D0A97CD3E6}"/>
    <dgm:cxn modelId="{584982AB-3DF8-4CA5-A0A7-12E8D653691E}" type="presOf" srcId="{13F6911F-759D-49DC-A99A-EBC905602DBE}" destId="{3DA6B272-923E-49EE-BF3D-B153EA8468A3}" srcOrd="0" destOrd="0" presId="urn:microsoft.com/office/officeart/2005/8/layout/bProcess2"/>
    <dgm:cxn modelId="{054B1D30-63B7-48E6-910C-B54E1D4F92A7}" type="presOf" srcId="{E25E8467-DCE8-46D2-98C3-A0C0B6CC6AC1}" destId="{CAB8EB70-16CE-4B3B-AF46-0358D317062B}" srcOrd="0" destOrd="0" presId="urn:microsoft.com/office/officeart/2005/8/layout/bProcess2"/>
    <dgm:cxn modelId="{F21A3889-9750-4204-ADF1-C2F447846403}" srcId="{250E9ACE-F696-4C7F-AE1B-0CED3666B46B}" destId="{83F55713-B5C1-4DCB-ADE4-EAA318BE976C}" srcOrd="0" destOrd="0" parTransId="{A369309A-67FD-4C0D-B493-468D6DBC0171}" sibTransId="{9A051979-85B1-4A8D-88A8-95A4799E7FD4}"/>
    <dgm:cxn modelId="{E718F463-584C-424B-9010-42BD63AE8D4E}" type="presOf" srcId="{00916C61-E8E1-402F-BE5B-85822C20F9AD}" destId="{81422DD0-D310-405A-9265-11C6F85CC1A8}" srcOrd="0" destOrd="0" presId="urn:microsoft.com/office/officeart/2005/8/layout/bProcess2"/>
    <dgm:cxn modelId="{EB7314C8-584F-482B-BF2B-A923E796671A}" type="presOf" srcId="{E5A6006F-8A73-45BD-B26F-68C33F119B1B}" destId="{7B683FE4-16FE-472F-9B1E-FFA9BA0028A1}" srcOrd="0" destOrd="0" presId="urn:microsoft.com/office/officeart/2005/8/layout/bProcess2"/>
    <dgm:cxn modelId="{2A7F4114-DC6E-44FD-AE36-8B2A233018D1}" type="presOf" srcId="{250E9ACE-F696-4C7F-AE1B-0CED3666B46B}" destId="{6FDDE01F-B76F-47D4-B722-C72AA1F21C7B}" srcOrd="0" destOrd="0" presId="urn:microsoft.com/office/officeart/2005/8/layout/bProcess2"/>
    <dgm:cxn modelId="{37417252-306A-40AD-B933-ADF23A7A34AF}" srcId="{250E9ACE-F696-4C7F-AE1B-0CED3666B46B}" destId="{00916C61-E8E1-402F-BE5B-85822C20F9AD}" srcOrd="3" destOrd="0" parTransId="{C4A217B3-DCC2-415A-84EE-7C9F7BEA9E04}" sibTransId="{A992C4AB-49DE-4F48-B205-6F3C87D201C5}"/>
    <dgm:cxn modelId="{95BE7D90-1463-4F75-AD50-8AC6848CE00B}" srcId="{250E9ACE-F696-4C7F-AE1B-0CED3666B46B}" destId="{1558A6D5-8B95-41A7-B8CE-694777D9CD41}" srcOrd="6" destOrd="0" parTransId="{DBE2CB40-972D-4999-8058-67F9AED8C0AC}" sibTransId="{13F6911F-759D-49DC-A99A-EBC905602DBE}"/>
    <dgm:cxn modelId="{8F9BE3A5-2976-41F5-9A59-2A5144CA51EF}" type="presOf" srcId="{6CD793D9-9309-4FF0-9D11-6C6316DA15BA}" destId="{1711B9E9-DD0C-4390-A62E-B4ABC8666FF1}" srcOrd="0" destOrd="0" presId="urn:microsoft.com/office/officeart/2005/8/layout/bProcess2"/>
    <dgm:cxn modelId="{7F69E013-601E-43FB-A485-24D9693EB81D}" srcId="{250E9ACE-F696-4C7F-AE1B-0CED3666B46B}" destId="{E25E8467-DCE8-46D2-98C3-A0C0B6CC6AC1}" srcOrd="1" destOrd="0" parTransId="{BF76BE27-FABF-427B-8568-EF18BC47F01B}" sibTransId="{E5A6006F-8A73-45BD-B26F-68C33F119B1B}"/>
    <dgm:cxn modelId="{0D180DD7-EC02-46AB-94F8-A486697F6D51}" type="presOf" srcId="{BE4C6E81-2094-42F3-B35C-90FE37375367}" destId="{E01B52C0-1FF1-41BB-AE37-457ACE022D97}" srcOrd="0" destOrd="0" presId="urn:microsoft.com/office/officeart/2005/8/layout/bProcess2"/>
    <dgm:cxn modelId="{37B6ED5F-0F5A-4338-BD54-C7E2C6DBDDF3}" type="presOf" srcId="{74D8758B-D74D-4ACD-9F82-D933745F44A9}" destId="{0E3372B2-41A0-460B-87FA-621F7BB0F604}" srcOrd="0" destOrd="0" presId="urn:microsoft.com/office/officeart/2005/8/layout/bProcess2"/>
    <dgm:cxn modelId="{9090EE44-8CF9-4730-AC09-8C12B02AA8D0}" type="presOf" srcId="{9B5E2B88-36F2-41E2-B42A-C89F475A466B}" destId="{91AFE504-9540-4974-B6B1-5C1EE800C885}" srcOrd="0" destOrd="0" presId="urn:microsoft.com/office/officeart/2005/8/layout/bProcess2"/>
    <dgm:cxn modelId="{20236963-1747-4827-A9C5-4014945D786B}" srcId="{250E9ACE-F696-4C7F-AE1B-0CED3666B46B}" destId="{775E0E6D-840E-4597-AB80-75ED65B08471}" srcOrd="4" destOrd="0" parTransId="{1DEAE334-E1DC-4AB2-BE15-BCB71627238E}" sibTransId="{6CD793D9-9309-4FF0-9D11-6C6316DA15BA}"/>
    <dgm:cxn modelId="{02743F5E-7298-41A2-873F-0C6DEA0DF90A}" type="presOf" srcId="{A992C4AB-49DE-4F48-B205-6F3C87D201C5}" destId="{03AF6FD3-FB9E-46C2-A2A2-2BAA683FAC4A}" srcOrd="0" destOrd="0" presId="urn:microsoft.com/office/officeart/2005/8/layout/bProcess2"/>
    <dgm:cxn modelId="{367D45DD-B7BC-4CE9-95F0-51F0DD91BF3E}" type="presOf" srcId="{5C0CE95D-711E-4458-8C46-9B7ABD211461}" destId="{70489361-98DC-41C1-9569-3409A0DA2284}" srcOrd="0" destOrd="0" presId="urn:microsoft.com/office/officeart/2005/8/layout/bProcess2"/>
    <dgm:cxn modelId="{B8F5D5FE-7C49-4105-A556-53D819896016}" type="presOf" srcId="{83F55713-B5C1-4DCB-ADE4-EAA318BE976C}" destId="{ACA33F27-2078-42D5-83C9-2850A749B20A}" srcOrd="0" destOrd="0" presId="urn:microsoft.com/office/officeart/2005/8/layout/bProcess2"/>
    <dgm:cxn modelId="{07DBD771-0B2A-47BF-B9C2-2A6A6FB01273}" type="presOf" srcId="{775E0E6D-840E-4597-AB80-75ED65B08471}" destId="{D9BA6A61-F5C1-4B0F-9D0B-97FDD57285A7}" srcOrd="0" destOrd="0" presId="urn:microsoft.com/office/officeart/2005/8/layout/bProcess2"/>
    <dgm:cxn modelId="{AD357B41-907E-443B-BE56-A5AF7D6C5660}" srcId="{250E9ACE-F696-4C7F-AE1B-0CED3666B46B}" destId="{F6D63A0E-3116-4AB1-94BC-3FC0A698146E}" srcOrd="5" destOrd="0" parTransId="{E42E90D9-608E-4B5E-BE42-F46B0CDD2D17}" sibTransId="{9B5E2B88-36F2-41E2-B42A-C89F475A466B}"/>
    <dgm:cxn modelId="{20411714-543B-4C60-B143-02F86E921822}" type="presOf" srcId="{1558A6D5-8B95-41A7-B8CE-694777D9CD41}" destId="{5A7CED51-B2F1-497E-A63E-C5BA5B4E3A04}" srcOrd="0" destOrd="0" presId="urn:microsoft.com/office/officeart/2005/8/layout/bProcess2"/>
    <dgm:cxn modelId="{55D6AC89-5100-40F8-BE9F-C6BDD23FA882}" type="presOf" srcId="{F6D63A0E-3116-4AB1-94BC-3FC0A698146E}" destId="{35740C9C-6A79-4148-8611-DAC0B5D148EE}" srcOrd="0" destOrd="0" presId="urn:microsoft.com/office/officeart/2005/8/layout/bProcess2"/>
    <dgm:cxn modelId="{848D373E-DCC1-4150-B07F-41E91FCF036D}" srcId="{250E9ACE-F696-4C7F-AE1B-0CED3666B46B}" destId="{74D8758B-D74D-4ACD-9F82-D933745F44A9}" srcOrd="2" destOrd="0" parTransId="{3E9B9C7A-1593-43EA-A4A2-35E401038400}" sibTransId="{5C0CE95D-711E-4458-8C46-9B7ABD211461}"/>
    <dgm:cxn modelId="{AC32A9D9-012F-4306-9EEE-2CA1435CF58C}" type="presOf" srcId="{9A051979-85B1-4A8D-88A8-95A4799E7FD4}" destId="{E574201C-AC14-47E8-ADF0-2282036ED3FC}" srcOrd="0" destOrd="0" presId="urn:microsoft.com/office/officeart/2005/8/layout/bProcess2"/>
    <dgm:cxn modelId="{2E1AB283-99BF-4B1F-8890-16BAA57A7E66}" type="presParOf" srcId="{6FDDE01F-B76F-47D4-B722-C72AA1F21C7B}" destId="{ACA33F27-2078-42D5-83C9-2850A749B20A}" srcOrd="0" destOrd="0" presId="urn:microsoft.com/office/officeart/2005/8/layout/bProcess2"/>
    <dgm:cxn modelId="{D334ECB3-8F1E-4D49-8805-28BE62883084}" type="presParOf" srcId="{6FDDE01F-B76F-47D4-B722-C72AA1F21C7B}" destId="{E574201C-AC14-47E8-ADF0-2282036ED3FC}" srcOrd="1" destOrd="0" presId="urn:microsoft.com/office/officeart/2005/8/layout/bProcess2"/>
    <dgm:cxn modelId="{67E1A990-14E7-486A-8A23-CA0CB5554E36}" type="presParOf" srcId="{6FDDE01F-B76F-47D4-B722-C72AA1F21C7B}" destId="{6B673DE2-7BAC-4339-9420-E501B032B7F1}" srcOrd="2" destOrd="0" presId="urn:microsoft.com/office/officeart/2005/8/layout/bProcess2"/>
    <dgm:cxn modelId="{21E12FC5-F719-44D9-91AE-93AAF1F0D558}" type="presParOf" srcId="{6B673DE2-7BAC-4339-9420-E501B032B7F1}" destId="{0F7BDE44-6222-43B5-8264-BDDB1C9B83AD}" srcOrd="0" destOrd="0" presId="urn:microsoft.com/office/officeart/2005/8/layout/bProcess2"/>
    <dgm:cxn modelId="{1369115B-5934-4F9E-A1FB-6DCB978229C9}" type="presParOf" srcId="{6B673DE2-7BAC-4339-9420-E501B032B7F1}" destId="{CAB8EB70-16CE-4B3B-AF46-0358D317062B}" srcOrd="1" destOrd="0" presId="urn:microsoft.com/office/officeart/2005/8/layout/bProcess2"/>
    <dgm:cxn modelId="{4A95790B-3EDC-40C1-B9E9-39580903A82B}" type="presParOf" srcId="{6FDDE01F-B76F-47D4-B722-C72AA1F21C7B}" destId="{7B683FE4-16FE-472F-9B1E-FFA9BA0028A1}" srcOrd="3" destOrd="0" presId="urn:microsoft.com/office/officeart/2005/8/layout/bProcess2"/>
    <dgm:cxn modelId="{695764B8-83F4-4C89-ACB8-73C8F642D9CD}" type="presParOf" srcId="{6FDDE01F-B76F-47D4-B722-C72AA1F21C7B}" destId="{88F60364-BEBB-4879-82C9-950047D65F52}" srcOrd="4" destOrd="0" presId="urn:microsoft.com/office/officeart/2005/8/layout/bProcess2"/>
    <dgm:cxn modelId="{3FC26EE1-FF84-42E6-9CF3-14BC3CBCD998}" type="presParOf" srcId="{88F60364-BEBB-4879-82C9-950047D65F52}" destId="{EFC6F9B0-C495-4AE3-B1C1-9BB77FEC3765}" srcOrd="0" destOrd="0" presId="urn:microsoft.com/office/officeart/2005/8/layout/bProcess2"/>
    <dgm:cxn modelId="{C8126D32-41D2-4FE2-8622-0F4970609C04}" type="presParOf" srcId="{88F60364-BEBB-4879-82C9-950047D65F52}" destId="{0E3372B2-41A0-460B-87FA-621F7BB0F604}" srcOrd="1" destOrd="0" presId="urn:microsoft.com/office/officeart/2005/8/layout/bProcess2"/>
    <dgm:cxn modelId="{01DF7CFD-D599-4DE3-934D-7F331E0F171A}" type="presParOf" srcId="{6FDDE01F-B76F-47D4-B722-C72AA1F21C7B}" destId="{70489361-98DC-41C1-9569-3409A0DA2284}" srcOrd="5" destOrd="0" presId="urn:microsoft.com/office/officeart/2005/8/layout/bProcess2"/>
    <dgm:cxn modelId="{614A7BF2-6A8B-4C35-B820-F4C9F5A908F0}" type="presParOf" srcId="{6FDDE01F-B76F-47D4-B722-C72AA1F21C7B}" destId="{79941084-E1F7-4B4B-8D2E-79F4173B7513}" srcOrd="6" destOrd="0" presId="urn:microsoft.com/office/officeart/2005/8/layout/bProcess2"/>
    <dgm:cxn modelId="{210CCDCA-BA49-4307-A5B4-FD36EB9AB787}" type="presParOf" srcId="{79941084-E1F7-4B4B-8D2E-79F4173B7513}" destId="{41F67333-DB45-46FA-854C-14E851CD2BEE}" srcOrd="0" destOrd="0" presId="urn:microsoft.com/office/officeart/2005/8/layout/bProcess2"/>
    <dgm:cxn modelId="{51964BD6-2C70-453B-B089-A82C33990272}" type="presParOf" srcId="{79941084-E1F7-4B4B-8D2E-79F4173B7513}" destId="{81422DD0-D310-405A-9265-11C6F85CC1A8}" srcOrd="1" destOrd="0" presId="urn:microsoft.com/office/officeart/2005/8/layout/bProcess2"/>
    <dgm:cxn modelId="{49D1FED6-246E-4BE6-B056-6183C1DC89DD}" type="presParOf" srcId="{6FDDE01F-B76F-47D4-B722-C72AA1F21C7B}" destId="{03AF6FD3-FB9E-46C2-A2A2-2BAA683FAC4A}" srcOrd="7" destOrd="0" presId="urn:microsoft.com/office/officeart/2005/8/layout/bProcess2"/>
    <dgm:cxn modelId="{C5DAE05D-E0AD-42E7-9A67-870E5A0F78A2}" type="presParOf" srcId="{6FDDE01F-B76F-47D4-B722-C72AA1F21C7B}" destId="{507E8CB8-157D-4439-972C-CE9F6FB8B0DB}" srcOrd="8" destOrd="0" presId="urn:microsoft.com/office/officeart/2005/8/layout/bProcess2"/>
    <dgm:cxn modelId="{0E87BE68-92C6-47BD-B086-7A136E0BA7EF}" type="presParOf" srcId="{507E8CB8-157D-4439-972C-CE9F6FB8B0DB}" destId="{E55455C4-ACEB-4156-829D-14495A562149}" srcOrd="0" destOrd="0" presId="urn:microsoft.com/office/officeart/2005/8/layout/bProcess2"/>
    <dgm:cxn modelId="{93E330FB-9933-412B-A921-554149F46954}" type="presParOf" srcId="{507E8CB8-157D-4439-972C-CE9F6FB8B0DB}" destId="{D9BA6A61-F5C1-4B0F-9D0B-97FDD57285A7}" srcOrd="1" destOrd="0" presId="urn:microsoft.com/office/officeart/2005/8/layout/bProcess2"/>
    <dgm:cxn modelId="{6897A251-FD90-494A-B879-3E10641E6AB5}" type="presParOf" srcId="{6FDDE01F-B76F-47D4-B722-C72AA1F21C7B}" destId="{1711B9E9-DD0C-4390-A62E-B4ABC8666FF1}" srcOrd="9" destOrd="0" presId="urn:microsoft.com/office/officeart/2005/8/layout/bProcess2"/>
    <dgm:cxn modelId="{0A88EDE1-A9D8-40E1-9986-21B0AFFAEA71}" type="presParOf" srcId="{6FDDE01F-B76F-47D4-B722-C72AA1F21C7B}" destId="{54F724F9-A01E-43B9-B086-65B032E9DA16}" srcOrd="10" destOrd="0" presId="urn:microsoft.com/office/officeart/2005/8/layout/bProcess2"/>
    <dgm:cxn modelId="{8E883520-483A-48B0-87D5-761B87D98C89}" type="presParOf" srcId="{54F724F9-A01E-43B9-B086-65B032E9DA16}" destId="{274902B4-5314-4F46-8C56-F385DD5B13C8}" srcOrd="0" destOrd="0" presId="urn:microsoft.com/office/officeart/2005/8/layout/bProcess2"/>
    <dgm:cxn modelId="{2E84D256-1AAC-4ABB-AB26-B3DA895EB9D1}" type="presParOf" srcId="{54F724F9-A01E-43B9-B086-65B032E9DA16}" destId="{35740C9C-6A79-4148-8611-DAC0B5D148EE}" srcOrd="1" destOrd="0" presId="urn:microsoft.com/office/officeart/2005/8/layout/bProcess2"/>
    <dgm:cxn modelId="{B9B9158C-9AC0-43EA-A423-BFFD675D05F1}" type="presParOf" srcId="{6FDDE01F-B76F-47D4-B722-C72AA1F21C7B}" destId="{91AFE504-9540-4974-B6B1-5C1EE800C885}" srcOrd="11" destOrd="0" presId="urn:microsoft.com/office/officeart/2005/8/layout/bProcess2"/>
    <dgm:cxn modelId="{E6A5F16D-ACC7-4844-A94C-B5FBC04A6B29}" type="presParOf" srcId="{6FDDE01F-B76F-47D4-B722-C72AA1F21C7B}" destId="{92A320BF-0E39-4FED-92CA-9542C94160EC}" srcOrd="12" destOrd="0" presId="urn:microsoft.com/office/officeart/2005/8/layout/bProcess2"/>
    <dgm:cxn modelId="{2EB520EA-1A63-4C6C-BD67-88A2458A78EA}" type="presParOf" srcId="{92A320BF-0E39-4FED-92CA-9542C94160EC}" destId="{6D5B76F4-F88F-4F21-B868-23E896BB162F}" srcOrd="0" destOrd="0" presId="urn:microsoft.com/office/officeart/2005/8/layout/bProcess2"/>
    <dgm:cxn modelId="{7CF0D72A-6C19-4886-94DA-AD48BCB8A6F3}" type="presParOf" srcId="{92A320BF-0E39-4FED-92CA-9542C94160EC}" destId="{5A7CED51-B2F1-497E-A63E-C5BA5B4E3A04}" srcOrd="1" destOrd="0" presId="urn:microsoft.com/office/officeart/2005/8/layout/bProcess2"/>
    <dgm:cxn modelId="{E516280C-3E25-47E1-926B-D8359D200671}" type="presParOf" srcId="{6FDDE01F-B76F-47D4-B722-C72AA1F21C7B}" destId="{3DA6B272-923E-49EE-BF3D-B153EA8468A3}" srcOrd="13" destOrd="0" presId="urn:microsoft.com/office/officeart/2005/8/layout/bProcess2"/>
    <dgm:cxn modelId="{E7B68454-E6D8-4604-9159-8CB0D6852F10}" type="presParOf" srcId="{6FDDE01F-B76F-47D4-B722-C72AA1F21C7B}" destId="{E01B52C0-1FF1-41BB-AE37-457ACE022D97}" srcOrd="14" destOrd="0" presId="urn:microsoft.com/office/officeart/2005/8/layout/bProcess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713F5-8BCE-41E2-B6E2-BEA3A54C49D3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A25CB-D9F6-44F5-8F7C-F1AB336FB0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Prezentacija</a:t>
            </a:r>
            <a:r>
              <a:rPr lang="hr-HR" baseline="0" dirty="0" smtClean="0"/>
              <a:t> prenosi poruku, fokusira se na ono bitno. Ostalo predavač priča.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baseline="0" dirty="0" smtClean="0"/>
              <a:t>Treba imati konzistentni izgled, da slušatelje ne opterećuje nebitnim detaljima.</a:t>
            </a:r>
          </a:p>
          <a:p>
            <a:r>
              <a:rPr lang="hr-HR" baseline="0" dirty="0" smtClean="0"/>
              <a:t>“Što će se iduće desiti?”, “Koje boje će doći?”, prilagođavanje na novi izgled,...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err="1" smtClean="0"/>
              <a:t>Crveno</a:t>
            </a:r>
            <a:r>
              <a:rPr lang="en-US" baseline="0" dirty="0" smtClean="0"/>
              <a:t>-</a:t>
            </a:r>
            <a:r>
              <a:rPr lang="hr-HR" baseline="0" dirty="0" smtClean="0"/>
              <a:t>žute boje vjerojatno nisu dobar izbor za prezentaciju o Sjevernom i/ili Južnom polu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Churchilla smatraju jednim od najboljih govornika engleskog govornog područja. No</a:t>
            </a:r>
            <a:r>
              <a:rPr lang="en-US" dirty="0" smtClean="0"/>
              <a:t>,</a:t>
            </a:r>
            <a:r>
              <a:rPr lang="hr-HR" baseline="0" dirty="0" smtClean="0"/>
              <a:t> on nije imao fakultetsko obrazovanje, a pario je od blagog sigmatizma (ne može dobro reći neke glasove, npr. “R”) i mucanja.</a:t>
            </a:r>
          </a:p>
          <a:p>
            <a:r>
              <a:rPr lang="hr-HR" baseline="0" dirty="0" smtClean="0"/>
              <a:t>Poanta ranog završetka PPTa je mirna priprema za izlaganje.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Ako ne znamo</a:t>
            </a:r>
            <a:r>
              <a:rPr lang="hr-HR" baseline="0" dirty="0" smtClean="0"/>
              <a:t> odgovor, zamoliti slušača da kontaktira predavača i naknadno mu odgovoriti.</a:t>
            </a:r>
          </a:p>
          <a:p>
            <a:r>
              <a:rPr lang="hr-HR" baseline="0" dirty="0" smtClean="0"/>
              <a:t>Nije dobro “This is beyond the scope of this talk”, osim ako slušač stvarno jako zastrani.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Primjer upadice:</a:t>
            </a:r>
            <a:r>
              <a:rPr lang="hr-HR" baseline="0" dirty="0" smtClean="0"/>
              <a:t> opaska o laganju, na početku ovog dijela.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 smtClean="0"/>
              <a:t>Primjer moćne izjave “Na ovom predavanju prikazat ćemo revolucionarno štogod”.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 smtClean="0"/>
              <a:t>Ciničan odgovor može se dobiti, na primjer, na pitanje “Jesmo li najbolja institucija koja se bavi čimegod?”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 smtClean="0"/>
              <a:t>Aliteracija: ponavljanje istih ili zvukovno sličnih suglasnika ili suglasničkih skupina radi postizanja zvukovnog ugođaja, ritma ili glasovnih efekata</a:t>
            </a:r>
            <a:endParaRPr lang="hr-H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25CB-D9F6-44F5-8F7C-F1AB336FB01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24299-22AA-447F-AF93-77722739B4A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27A9E0-21C7-4FFE-A868-98B2A4F4194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6176" y="1371600"/>
            <a:ext cx="7851648" cy="15573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solidFill>
                  <a:srgbClr val="92D050"/>
                </a:solidFill>
              </a:rPr>
              <a:t>Prezentiranje</a:t>
            </a:r>
            <a:r>
              <a:rPr lang="en-US" sz="4800" dirty="0" smtClean="0">
                <a:solidFill>
                  <a:srgbClr val="92D050"/>
                </a:solidFill>
              </a:rPr>
              <a:t> (</a:t>
            </a:r>
            <a:r>
              <a:rPr lang="en-US" sz="4800" dirty="0" err="1" smtClean="0">
                <a:solidFill>
                  <a:srgbClr val="92D050"/>
                </a:solidFill>
              </a:rPr>
              <a:t>i</a:t>
            </a:r>
            <a:r>
              <a:rPr lang="en-US" sz="4800" dirty="0" smtClean="0">
                <a:solidFill>
                  <a:srgbClr val="92D050"/>
                </a:solidFill>
              </a:rPr>
              <a:t>) </a:t>
            </a:r>
            <a:r>
              <a:rPr lang="en-US" sz="4800" dirty="0" err="1" smtClean="0">
                <a:solidFill>
                  <a:srgbClr val="92D050"/>
                </a:solidFill>
              </a:rPr>
              <a:t>prezentacije</a:t>
            </a:r>
            <a:endParaRPr lang="en-US" sz="4800" dirty="0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Računarski </a:t>
            </a:r>
            <a:r>
              <a:rPr lang="hr-HR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praktikum za studente PMF-BO</a:t>
            </a:r>
          </a:p>
          <a:p>
            <a:pPr algn="ctr"/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31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.201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1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</a:t>
            </a:r>
            <a:endParaRPr lang="hr-HR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Vedran </a:t>
            </a:r>
            <a:r>
              <a:rPr lang="hr-HR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Š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ego</a:t>
            </a:r>
            <a:r>
              <a:rPr lang="hr-HR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, PMF-MO, Zagreb</a:t>
            </a:r>
            <a:endParaRPr lang="en-US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3450" y="2000240"/>
            <a:ext cx="7437101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r-HR" sz="3600" b="1" i="1" dirty="0" smtClean="0">
                <a:solidFill>
                  <a:schemeClr val="tx2">
                    <a:lumMod val="75000"/>
                  </a:schemeClr>
                </a:solidFill>
              </a:rPr>
              <a:t>Prezentacija je pomoć predavaču,</a:t>
            </a:r>
          </a:p>
          <a:p>
            <a:pPr algn="ctr"/>
            <a:r>
              <a:rPr lang="hr-HR" sz="3600" b="1" i="1" dirty="0" smtClean="0">
                <a:solidFill>
                  <a:schemeClr val="tx2">
                    <a:lumMod val="75000"/>
                  </a:schemeClr>
                </a:solidFill>
              </a:rPr>
              <a:t>a ne njegova zamjena.</a:t>
            </a:r>
            <a:endParaRPr lang="en-US" sz="3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Sadr</a:t>
            </a:r>
            <a:r>
              <a:rPr lang="hr-HR" dirty="0" smtClean="0"/>
              <a:t>ž</a:t>
            </a:r>
            <a:r>
              <a:rPr lang="en-US" dirty="0" err="1" smtClean="0"/>
              <a:t>aj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Uvod</a:t>
            </a:r>
          </a:p>
          <a:p>
            <a:r>
              <a:rPr lang="hr-HR" dirty="0" smtClean="0"/>
              <a:t>Prezentacija</a:t>
            </a:r>
          </a:p>
          <a:p>
            <a:pPr lvl="1"/>
            <a:r>
              <a:rPr lang="hr-HR" dirty="0" smtClean="0"/>
              <a:t>Struktura</a:t>
            </a:r>
          </a:p>
          <a:p>
            <a:pPr lvl="1"/>
            <a:r>
              <a:rPr lang="hr-HR" dirty="0" smtClean="0"/>
              <a:t>Dobra </a:t>
            </a:r>
            <a:r>
              <a:rPr lang="hr-HR" dirty="0" smtClean="0"/>
              <a:t>prezentacija</a:t>
            </a:r>
            <a:endParaRPr lang="hr-HR" dirty="0" smtClean="0"/>
          </a:p>
          <a:p>
            <a:pPr lvl="1"/>
            <a:r>
              <a:rPr lang="hr-HR" dirty="0" smtClean="0"/>
              <a:t>Protuprimjeri</a:t>
            </a:r>
          </a:p>
          <a:p>
            <a:r>
              <a:rPr lang="hr-HR" dirty="0" smtClean="0"/>
              <a:t>Prezentiranje</a:t>
            </a:r>
          </a:p>
          <a:p>
            <a:pPr lvl="1"/>
            <a:r>
              <a:rPr lang="hr-HR" dirty="0" smtClean="0"/>
              <a:t>Cilj izlaganja</a:t>
            </a:r>
          </a:p>
          <a:p>
            <a:pPr lvl="1"/>
            <a:r>
              <a:rPr lang="hr-HR" dirty="0" smtClean="0"/>
              <a:t>Priprema</a:t>
            </a:r>
          </a:p>
          <a:p>
            <a:pPr lvl="1"/>
            <a:r>
              <a:rPr lang="hr-HR" dirty="0" smtClean="0"/>
              <a:t>Izlaganje</a:t>
            </a:r>
          </a:p>
          <a:p>
            <a:r>
              <a:rPr lang="hr-HR" dirty="0" smtClean="0"/>
              <a:t>Zaključak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Uvod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Prezentacija</a:t>
            </a:r>
          </a:p>
          <a:p>
            <a:pPr lvl="1"/>
            <a:r>
              <a:rPr lang="hr-HR" dirty="0" smtClean="0"/>
              <a:t>Alat, nit vodilja,...</a:t>
            </a:r>
          </a:p>
          <a:p>
            <a:pPr lvl="1"/>
            <a:r>
              <a:rPr lang="hr-HR" dirty="0" smtClean="0">
                <a:solidFill>
                  <a:srgbClr val="C00000"/>
                </a:solidFill>
              </a:rPr>
              <a:t>Pomoć u prenošenju informacije</a:t>
            </a:r>
          </a:p>
          <a:p>
            <a:r>
              <a:rPr lang="hr-HR" dirty="0" smtClean="0"/>
              <a:t>Prezentiranje</a:t>
            </a:r>
          </a:p>
          <a:p>
            <a:pPr lvl="1"/>
            <a:r>
              <a:rPr lang="hr-HR" dirty="0" smtClean="0"/>
              <a:t>Proces prenošenja informacije</a:t>
            </a:r>
          </a:p>
          <a:p>
            <a:pPr lvl="1"/>
            <a:r>
              <a:rPr lang="hr-HR" dirty="0" smtClean="0">
                <a:solidFill>
                  <a:srgbClr val="C00000"/>
                </a:solidFill>
              </a:rPr>
              <a:t>Detalji</a:t>
            </a:r>
          </a:p>
          <a:p>
            <a:pPr lvl="1"/>
            <a:r>
              <a:rPr lang="hr-HR" dirty="0" smtClean="0"/>
              <a:t>Kontakt s publikom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Prezentacija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Komunikacijski alat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Struktura prezentacije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Prvi slide</a:t>
            </a:r>
          </a:p>
          <a:p>
            <a:pPr lvl="1"/>
            <a:r>
              <a:rPr lang="hr-HR" dirty="0" smtClean="0"/>
              <a:t>Naslov, prigoda i datum, </a:t>
            </a:r>
            <a:r>
              <a:rPr lang="hr-HR" dirty="0" smtClean="0"/>
              <a:t>predavač</a:t>
            </a:r>
            <a:r>
              <a:rPr lang="en-US" dirty="0" smtClean="0"/>
              <a:t> (</a:t>
            </a:r>
            <a:r>
              <a:rPr lang="en-US" dirty="0" err="1" smtClean="0"/>
              <a:t>ime</a:t>
            </a:r>
            <a:r>
              <a:rPr lang="en-US" dirty="0" smtClean="0"/>
              <a:t>, </a:t>
            </a:r>
            <a:r>
              <a:rPr lang="en-US" dirty="0" err="1" smtClean="0"/>
              <a:t>institucija</a:t>
            </a:r>
            <a:r>
              <a:rPr lang="en-US" dirty="0" smtClean="0"/>
              <a:t>,…)</a:t>
            </a:r>
            <a:endParaRPr lang="hr-HR" dirty="0" smtClean="0"/>
          </a:p>
          <a:p>
            <a:r>
              <a:rPr lang="hr-HR" dirty="0" smtClean="0"/>
              <a:t>Drugi slide</a:t>
            </a:r>
          </a:p>
          <a:p>
            <a:pPr lvl="1"/>
            <a:r>
              <a:rPr lang="hr-HR" dirty="0" smtClean="0"/>
              <a:t>Osnovna poruka</a:t>
            </a:r>
          </a:p>
          <a:p>
            <a:pPr lvl="1"/>
            <a:r>
              <a:rPr lang="hr-HR" dirty="0" smtClean="0"/>
              <a:t>Treba privući pažnju</a:t>
            </a:r>
          </a:p>
          <a:p>
            <a:r>
              <a:rPr lang="hr-HR" dirty="0" smtClean="0"/>
              <a:t>Treći slide</a:t>
            </a:r>
          </a:p>
          <a:p>
            <a:pPr lvl="1"/>
            <a:r>
              <a:rPr lang="hr-HR" dirty="0" smtClean="0"/>
              <a:t>Pregled prezentacije (npr. sadržaj)</a:t>
            </a:r>
          </a:p>
          <a:p>
            <a:r>
              <a:rPr lang="hr-HR" dirty="0" smtClean="0"/>
              <a:t>Posljednji slide</a:t>
            </a:r>
          </a:p>
          <a:p>
            <a:pPr lvl="1"/>
            <a:r>
              <a:rPr lang="hr-HR" dirty="0" smtClean="0"/>
              <a:t>Kontakt-informacije (web, e-mail, s-mail</a:t>
            </a:r>
            <a:r>
              <a:rPr lang="hr-HR" dirty="0" smtClean="0"/>
              <a:t>,...)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Ovo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upute</a:t>
            </a:r>
            <a:r>
              <a:rPr lang="en-US" dirty="0" smtClean="0"/>
              <a:t>, a ne “</a:t>
            </a:r>
            <a:r>
              <a:rPr lang="en-US" dirty="0" err="1" smtClean="0"/>
              <a:t>sveto</a:t>
            </a:r>
            <a:r>
              <a:rPr lang="en-US" dirty="0" smtClean="0"/>
              <a:t> </a:t>
            </a:r>
            <a:r>
              <a:rPr lang="en-US" dirty="0" err="1" smtClean="0"/>
              <a:t>pismo</a:t>
            </a:r>
            <a:r>
              <a:rPr lang="en-US" dirty="0" smtClean="0"/>
              <a:t>”</a:t>
            </a:r>
            <a:endParaRPr lang="hr-HR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Struktura prezentacije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Dva do pet slideova po temi</a:t>
            </a:r>
          </a:p>
          <a:p>
            <a:pPr lvl="1"/>
            <a:r>
              <a:rPr lang="hr-HR" dirty="0" smtClean="0"/>
              <a:t>Jedan slide – publika teže primijeti/zapamti</a:t>
            </a:r>
          </a:p>
          <a:p>
            <a:pPr lvl="1"/>
            <a:r>
              <a:rPr lang="hr-HR" dirty="0" smtClean="0"/>
              <a:t>Više od pet slideova – razbiti</a:t>
            </a:r>
          </a:p>
          <a:p>
            <a:r>
              <a:rPr lang="hr-HR" dirty="0" smtClean="0">
                <a:solidFill>
                  <a:srgbClr val="C00000"/>
                </a:solidFill>
              </a:rPr>
              <a:t>Naslov</a:t>
            </a:r>
            <a:r>
              <a:rPr lang="hr-HR" dirty="0" smtClean="0"/>
              <a:t> na svakom slideu</a:t>
            </a:r>
          </a:p>
          <a:p>
            <a:pPr lvl="1"/>
            <a:r>
              <a:rPr lang="hr-HR" dirty="0" smtClean="0"/>
              <a:t>Pitanja privlače pažnju</a:t>
            </a:r>
          </a:p>
          <a:p>
            <a:pPr lvl="2"/>
            <a:r>
              <a:rPr lang="hr-HR" dirty="0" smtClean="0"/>
              <a:t>Pružite odgovore!</a:t>
            </a:r>
          </a:p>
          <a:p>
            <a:endParaRPr lang="hr-HR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Tako</a:t>
            </a:r>
            <a:r>
              <a:rPr lang="hr-HR" dirty="0" smtClean="0"/>
              <a:t>đ</a:t>
            </a:r>
            <a:r>
              <a:rPr lang="en-US" dirty="0" err="1" smtClean="0"/>
              <a:t>er</a:t>
            </a:r>
            <a:r>
              <a:rPr lang="hr-HR" dirty="0" smtClean="0"/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preporuke</a:t>
            </a:r>
            <a:r>
              <a:rPr lang="hr-HR" dirty="0" smtClean="0"/>
              <a:t>, </a:t>
            </a:r>
            <a:r>
              <a:rPr lang="hr-HR" dirty="0" smtClean="0"/>
              <a:t>a ne “tvrda” pravila!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5456" y="2357430"/>
            <a:ext cx="3645634" cy="382319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Struktura prezentacije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Natuknice – smislene fraze</a:t>
            </a:r>
          </a:p>
          <a:p>
            <a:pPr lvl="1"/>
            <a:r>
              <a:rPr lang="hr-HR" dirty="0" smtClean="0"/>
              <a:t>Ne jedna riječ ili cijela rečenica</a:t>
            </a:r>
          </a:p>
          <a:p>
            <a:r>
              <a:rPr lang="hr-HR" dirty="0" smtClean="0"/>
              <a:t>Slike</a:t>
            </a:r>
            <a:endParaRPr lang="en-US" dirty="0" smtClean="0"/>
          </a:p>
          <a:p>
            <a:pPr lvl="1"/>
            <a:r>
              <a:rPr lang="en-US" dirty="0" err="1" smtClean="0"/>
              <a:t>Vizualizacija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endParaRPr lang="hr-HR" dirty="0" smtClean="0"/>
          </a:p>
          <a:p>
            <a:pPr lvl="1"/>
            <a:r>
              <a:rPr lang="en-US" dirty="0" smtClean="0"/>
              <a:t>P</a:t>
            </a:r>
            <a:r>
              <a:rPr lang="hr-HR" dirty="0" smtClean="0"/>
              <a:t>onekad razbiti tekst</a:t>
            </a:r>
          </a:p>
          <a:p>
            <a:pPr lvl="1"/>
            <a:r>
              <a:rPr lang="hr-HR" dirty="0" smtClean="0"/>
              <a:t>Ne prenatrpati</a:t>
            </a:r>
          </a:p>
          <a:p>
            <a:pPr lvl="1"/>
            <a:r>
              <a:rPr lang="hr-HR" dirty="0" smtClean="0"/>
              <a:t>Paziti na veličinu</a:t>
            </a:r>
          </a:p>
          <a:p>
            <a:pPr lvl="1"/>
            <a:r>
              <a:rPr lang="hr-HR" dirty="0" smtClean="0"/>
              <a:t>Ovisi o publici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Dobra prezentacija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Je:</a:t>
            </a:r>
          </a:p>
          <a:p>
            <a:pPr lvl="1"/>
            <a:r>
              <a:rPr lang="hr-HR" dirty="0" smtClean="0"/>
              <a:t>Zamjena za ploču i kredu</a:t>
            </a:r>
          </a:p>
          <a:p>
            <a:pPr lvl="1"/>
            <a:r>
              <a:rPr lang="hr-HR" dirty="0" smtClean="0"/>
              <a:t>Unaprijed pripremljena i provjerena</a:t>
            </a:r>
          </a:p>
          <a:p>
            <a:r>
              <a:rPr lang="hr-HR" dirty="0" smtClean="0"/>
              <a:t>Omogućuje:</a:t>
            </a:r>
          </a:p>
          <a:p>
            <a:pPr lvl="1"/>
            <a:r>
              <a:rPr lang="hr-HR" dirty="0" smtClean="0"/>
              <a:t>Naglašavanje</a:t>
            </a:r>
          </a:p>
          <a:p>
            <a:pPr lvl="1"/>
            <a:r>
              <a:rPr lang="hr-HR" dirty="0" smtClean="0"/>
              <a:t>Interaktivnost</a:t>
            </a:r>
          </a:p>
          <a:p>
            <a:pPr lvl="1"/>
            <a:r>
              <a:rPr lang="hr-HR" dirty="0" smtClean="0"/>
              <a:t>Multimediju</a:t>
            </a:r>
          </a:p>
          <a:p>
            <a:r>
              <a:rPr lang="hr-HR" dirty="0" smtClean="0">
                <a:solidFill>
                  <a:srgbClr val="FF0000"/>
                </a:solidFill>
              </a:rPr>
              <a:t>Nije zamjena za </a:t>
            </a:r>
            <a:r>
              <a:rPr lang="hr-HR" dirty="0" smtClean="0">
                <a:solidFill>
                  <a:srgbClr val="FF0000"/>
                </a:solidFill>
              </a:rPr>
              <a:t>predavača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hr-HR" dirty="0" smtClean="0">
              <a:solidFill>
                <a:srgbClr val="FF0000"/>
              </a:solidFill>
            </a:endParaRPr>
          </a:p>
          <a:p>
            <a:r>
              <a:rPr lang="hr-HR" dirty="0" smtClean="0"/>
              <a:t>Ne sadrži cijele tekstove, sve </a:t>
            </a:r>
            <a:r>
              <a:rPr lang="hr-HR" dirty="0" smtClean="0"/>
              <a:t>detalje</a:t>
            </a:r>
            <a:r>
              <a:rPr lang="en-US" dirty="0" smtClean="0"/>
              <a:t>,…</a:t>
            </a:r>
            <a:endParaRPr lang="hr-HR" dirty="0" smtClean="0"/>
          </a:p>
          <a:p>
            <a:pPr lvl="1"/>
            <a:endParaRPr lang="hr-HR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Dobra prezentacija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Potrebno je:</a:t>
            </a:r>
          </a:p>
          <a:p>
            <a:pPr lvl="1"/>
            <a:r>
              <a:rPr lang="hr-HR" dirty="0" smtClean="0"/>
              <a:t>Privlačan dizajn</a:t>
            </a:r>
          </a:p>
          <a:p>
            <a:pPr lvl="1"/>
            <a:r>
              <a:rPr lang="hr-HR" dirty="0" smtClean="0"/>
              <a:t>Zanimljiv sadržaj</a:t>
            </a:r>
          </a:p>
          <a:p>
            <a:pPr lvl="1"/>
            <a:r>
              <a:rPr lang="hr-HR" dirty="0" smtClean="0"/>
              <a:t>Uvjerljiv nastup</a:t>
            </a:r>
          </a:p>
          <a:p>
            <a:r>
              <a:rPr lang="hr-HR" dirty="0" smtClean="0"/>
              <a:t>Planirajte unaprijed</a:t>
            </a:r>
          </a:p>
          <a:p>
            <a:pPr lvl="1"/>
            <a:r>
              <a:rPr lang="en-US" dirty="0" err="1" smtClean="0"/>
              <a:t>Ciljana</a:t>
            </a:r>
            <a:r>
              <a:rPr lang="en-US" dirty="0" smtClean="0"/>
              <a:t> </a:t>
            </a:r>
            <a:r>
              <a:rPr lang="en-US" dirty="0" err="1" smtClean="0"/>
              <a:t>poruka</a:t>
            </a:r>
            <a:endParaRPr lang="hr-HR" dirty="0" smtClean="0"/>
          </a:p>
          <a:p>
            <a:pPr lvl="2"/>
            <a:r>
              <a:rPr lang="en-US" dirty="0" smtClean="0"/>
              <a:t>Ra</a:t>
            </a:r>
            <a:r>
              <a:rPr lang="hr-HR" dirty="0" smtClean="0"/>
              <a:t>zličite publike, ista tema – slične, ali </a:t>
            </a:r>
            <a:r>
              <a:rPr lang="hr-HR" dirty="0" smtClean="0">
                <a:solidFill>
                  <a:srgbClr val="FF0000"/>
                </a:solidFill>
              </a:rPr>
              <a:t>ne iste</a:t>
            </a:r>
            <a:r>
              <a:rPr lang="hr-HR" dirty="0" smtClean="0"/>
              <a:t> prezentacije!</a:t>
            </a:r>
          </a:p>
          <a:p>
            <a:pPr lvl="1"/>
            <a:r>
              <a:rPr lang="hr-HR" dirty="0" smtClean="0"/>
              <a:t>Dostupna oprema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Dobra prezentacija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Poanta prezentacije?</a:t>
            </a:r>
          </a:p>
          <a:p>
            <a:pPr lvl="1"/>
            <a:r>
              <a:rPr lang="hr-HR" dirty="0" smtClean="0"/>
              <a:t>Osnovna poruka, što je bitno,...?</a:t>
            </a:r>
          </a:p>
          <a:p>
            <a:pPr lvl="1"/>
            <a:r>
              <a:rPr lang="hr-HR" dirty="0" smtClean="0"/>
              <a:t>Konzistentnost</a:t>
            </a:r>
            <a:endParaRPr lang="en-US" dirty="0" smtClean="0"/>
          </a:p>
          <a:p>
            <a:r>
              <a:rPr lang="en-US" dirty="0" err="1" smtClean="0"/>
              <a:t>Provjeriti</a:t>
            </a:r>
            <a:r>
              <a:rPr lang="en-US" dirty="0" smtClean="0"/>
              <a:t> </a:t>
            </a:r>
            <a:r>
              <a:rPr lang="hr-HR" dirty="0" smtClean="0"/>
              <a:t>pravopis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Dizajn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Jednostavan</a:t>
            </a:r>
          </a:p>
          <a:p>
            <a:r>
              <a:rPr lang="hr-HR" dirty="0" smtClean="0"/>
              <a:t>Konzistentan</a:t>
            </a:r>
          </a:p>
          <a:p>
            <a:r>
              <a:rPr lang="hr-HR" dirty="0" smtClean="0"/>
              <a:t>Pregledan, uredan</a:t>
            </a:r>
          </a:p>
          <a:p>
            <a:r>
              <a:rPr lang="hr-HR" dirty="0" smtClean="0"/>
              <a:t>Nenapadan, izbjegavati prenatrpanost</a:t>
            </a:r>
            <a:endParaRPr lang="en-US" dirty="0" smtClean="0"/>
          </a:p>
          <a:p>
            <a:pPr lvl="1"/>
            <a:r>
              <a:rPr lang="en-US" dirty="0" err="1" smtClean="0"/>
              <a:t>Prelamanje</a:t>
            </a:r>
            <a:r>
              <a:rPr lang="en-US" dirty="0" smtClean="0"/>
              <a:t> </a:t>
            </a:r>
            <a:r>
              <a:rPr lang="en-US" dirty="0" err="1" smtClean="0"/>
              <a:t>poruka</a:t>
            </a:r>
            <a:endParaRPr lang="hr-HR" dirty="0" smtClean="0"/>
          </a:p>
          <a:p>
            <a:r>
              <a:rPr lang="hr-HR" dirty="0" smtClean="0"/>
              <a:t>Oprezno s bojama!</a:t>
            </a: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Dizajn:boje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Izbor</a:t>
            </a:r>
            <a:r>
              <a:rPr lang="en-US" dirty="0" smtClean="0"/>
              <a:t> </a:t>
            </a:r>
            <a:r>
              <a:rPr lang="en-US" dirty="0" err="1" smtClean="0"/>
              <a:t>prikladnih</a:t>
            </a:r>
            <a:r>
              <a:rPr lang="en-US" dirty="0" smtClean="0"/>
              <a:t> </a:t>
            </a:r>
            <a:r>
              <a:rPr lang="en-US" dirty="0" err="1" smtClean="0"/>
              <a:t>boja</a:t>
            </a:r>
            <a:endParaRPr lang="en-US" dirty="0" smtClean="0"/>
          </a:p>
          <a:p>
            <a:pPr lvl="1"/>
            <a:r>
              <a:rPr lang="hr-HR" dirty="0" smtClean="0"/>
              <a:t>Kontrasti</a:t>
            </a:r>
          </a:p>
          <a:p>
            <a:pPr lvl="1"/>
            <a:r>
              <a:rPr lang="hr-HR" dirty="0" smtClean="0"/>
              <a:t>Ne prešareno</a:t>
            </a:r>
          </a:p>
          <a:p>
            <a:pPr lvl="1"/>
            <a:r>
              <a:rPr lang="hr-HR" dirty="0" smtClean="0"/>
              <a:t>Usklađenost s temom</a:t>
            </a:r>
          </a:p>
          <a:p>
            <a:pPr lvl="1"/>
            <a:r>
              <a:rPr lang="hr-HR" dirty="0" smtClean="0"/>
              <a:t>Emotivni efekt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Dizajn</a:t>
            </a:r>
            <a:r>
              <a:rPr lang="en-US" dirty="0" smtClean="0"/>
              <a:t>: </a:t>
            </a:r>
            <a:r>
              <a:rPr lang="en-US" dirty="0" err="1" smtClean="0"/>
              <a:t>boje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Poruka/značenje/efekt nekih boja:</a:t>
            </a:r>
          </a:p>
          <a:p>
            <a:pPr lvl="1"/>
            <a:r>
              <a:rPr lang="hr-HR" dirty="0" smtClean="0"/>
              <a:t>Crvena izaziva glad, stimulira metaboliza</a:t>
            </a:r>
            <a:r>
              <a:rPr lang="en-US" dirty="0" smtClean="0"/>
              <a:t>m</a:t>
            </a:r>
            <a:r>
              <a:rPr lang="hr-HR" dirty="0" smtClean="0"/>
              <a:t>, privlači pažnju</a:t>
            </a:r>
          </a:p>
          <a:p>
            <a:pPr lvl="1"/>
            <a:r>
              <a:rPr lang="hr-HR" dirty="0" smtClean="0"/>
              <a:t>Žuta podiže raspoloženje, asocira na toplinu,</a:t>
            </a:r>
          </a:p>
          <a:p>
            <a:pPr lvl="1"/>
            <a:r>
              <a:rPr lang="hr-HR" dirty="0" smtClean="0"/>
              <a:t>Plava djeluje ozbiljno, aludira na bogatstvo i moć,</a:t>
            </a:r>
          </a:p>
          <a:p>
            <a:pPr lvl="1"/>
            <a:r>
              <a:rPr lang="hr-HR" dirty="0" smtClean="0"/>
              <a:t>Zeleno aludira na prirodu, opuštanje</a:t>
            </a:r>
          </a:p>
          <a:p>
            <a:r>
              <a:rPr lang="hr-HR" dirty="0" smtClean="0"/>
              <a:t>Kulturalne razlike:</a:t>
            </a:r>
          </a:p>
          <a:p>
            <a:pPr lvl="1"/>
            <a:r>
              <a:rPr lang="hr-HR" dirty="0" smtClean="0"/>
              <a:t>“Boja tuge”: crna na Zapadu, bijela u Japanu,</a:t>
            </a:r>
          </a:p>
          <a:p>
            <a:pPr lvl="1"/>
            <a:r>
              <a:rPr lang="hr-HR" dirty="0" smtClean="0"/>
              <a:t>Zelena, boja bolesti u Maleziji,</a:t>
            </a:r>
          </a:p>
          <a:p>
            <a:pPr lvl="1"/>
            <a:r>
              <a:rPr lang="hr-HR" dirty="0" smtClean="0"/>
              <a:t>Crvena simbolizira bijes u Indoneziji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Dizajn</a:t>
            </a:r>
            <a:r>
              <a:rPr lang="hr-HR" dirty="0" smtClean="0"/>
              <a:t>: pr</a:t>
            </a:r>
            <a:r>
              <a:rPr lang="en-US" dirty="0" err="1" smtClean="0"/>
              <a:t>otupr</a:t>
            </a:r>
            <a:r>
              <a:rPr lang="hr-HR" dirty="0" smtClean="0"/>
              <a:t>imjeri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900" dirty="0" err="1" smtClean="0">
                <a:latin typeface="Mistral" pitchFamily="66" charset="0"/>
              </a:rPr>
              <a:t>Ako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dizajn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prezentacije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ili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pojedinih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slideova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nije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smtClean="0">
                <a:solidFill>
                  <a:srgbClr val="FF0000"/>
                </a:solidFill>
              </a:rPr>
              <a:t>p</a:t>
            </a:r>
            <a:r>
              <a:rPr lang="hr-HR" sz="2900" dirty="0" smtClean="0">
                <a:solidFill>
                  <a:srgbClr val="FF0000"/>
                </a:solidFill>
              </a:rPr>
              <a:t>regledan</a:t>
            </a:r>
            <a:r>
              <a:rPr lang="en-US" sz="2900" dirty="0" smtClean="0">
                <a:solidFill>
                  <a:srgbClr val="FF0000"/>
                </a:solidFill>
              </a:rPr>
              <a:t> </a:t>
            </a:r>
            <a:r>
              <a:rPr lang="en-US" sz="2900" dirty="0" err="1" smtClean="0">
                <a:solidFill>
                  <a:srgbClr val="FF0000"/>
                </a:solidFill>
              </a:rPr>
              <a:t>i</a:t>
            </a:r>
            <a:r>
              <a:rPr lang="hr-HR" sz="2900" dirty="0" smtClean="0">
                <a:solidFill>
                  <a:srgbClr val="FF0000"/>
                </a:solidFill>
              </a:rPr>
              <a:t> uredan</a:t>
            </a:r>
            <a:r>
              <a:rPr lang="en-US" sz="2900" dirty="0" smtClean="0"/>
              <a:t> </a:t>
            </a:r>
            <a:r>
              <a:rPr lang="en-US" sz="2900" dirty="0" smtClean="0">
                <a:latin typeface="Mistral" pitchFamily="66" charset="0"/>
              </a:rPr>
              <a:t>(</a:t>
            </a:r>
            <a:r>
              <a:rPr lang="en-US" sz="2900" dirty="0" err="1" smtClean="0">
                <a:latin typeface="Mistral" pitchFamily="66" charset="0"/>
              </a:rPr>
              <a:t>na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primjer</a:t>
            </a:r>
            <a:r>
              <a:rPr lang="en-US" sz="2900" dirty="0" smtClean="0">
                <a:latin typeface="Mistral" pitchFamily="66" charset="0"/>
              </a:rPr>
              <a:t>, </a:t>
            </a:r>
            <a:r>
              <a:rPr lang="en-US" sz="2900" dirty="0" err="1" smtClean="0">
                <a:latin typeface="Mistral" pitchFamily="66" charset="0"/>
              </a:rPr>
              <a:t>prenatrpano</a:t>
            </a:r>
            <a:r>
              <a:rPr lang="en-US" sz="2900" dirty="0" smtClean="0">
                <a:latin typeface="Mistral" pitchFamily="66" charset="0"/>
              </a:rPr>
              <a:t> je </a:t>
            </a:r>
            <a:r>
              <a:rPr lang="en-US" sz="2900" dirty="0" err="1" smtClean="0">
                <a:latin typeface="Mistral" pitchFamily="66" charset="0"/>
              </a:rPr>
              <a:t>ili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ima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nepregledni</a:t>
            </a:r>
            <a:r>
              <a:rPr lang="en-US" sz="2900" dirty="0" smtClean="0">
                <a:latin typeface="Mistral" pitchFamily="66" charset="0"/>
              </a:rPr>
              <a:t> font), </a:t>
            </a:r>
            <a:r>
              <a:rPr lang="en-US" sz="2900" dirty="0" err="1" smtClean="0">
                <a:latin typeface="Mistral" pitchFamily="66" charset="0"/>
              </a:rPr>
              <a:t>onda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publika</a:t>
            </a:r>
            <a:r>
              <a:rPr lang="en-US" sz="2900" dirty="0" smtClean="0">
                <a:latin typeface="Mistral" pitchFamily="66" charset="0"/>
              </a:rPr>
              <a:t> </a:t>
            </a:r>
            <a:r>
              <a:rPr lang="en-US" sz="2900" dirty="0" err="1" smtClean="0">
                <a:latin typeface="Mistral" pitchFamily="66" charset="0"/>
              </a:rPr>
              <a:t>tro</a:t>
            </a:r>
            <a:r>
              <a:rPr lang="hr-HR" sz="2900" dirty="0" smtClean="0">
                <a:latin typeface="Mistral" pitchFamily="66" charset="0"/>
              </a:rPr>
              <a:t>ši mnogo truda i koncentracije na dešifriranje onoga što projektor prikazuje ili jednostavno odustaje od praćenja predavanja. U najbolju ruku, publika će pokušati pratiti predavača bez praćenja slideova, onih istih na čiju pomoč se predavač oslanja. Tako se poruka ne prenosi ili se barem ne prenosi u cijelost, a može doći i do zabuna i/ili pogrešnog razumijevanja. Također, brzo se javlja zamor publike, te ona vrlo brzo prestaje pratiti predavanje.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61938" indent="-261938"/>
            <a:r>
              <a:rPr lang="hr-HR" sz="1200" dirty="0" smtClean="0"/>
              <a:t>Prenatrpanost</a:t>
            </a:r>
          </a:p>
          <a:p>
            <a:pPr marL="627698" lvl="1" indent="-261938"/>
            <a:r>
              <a:rPr lang="hr-HR" sz="1200" dirty="0" smtClean="0">
                <a:solidFill>
                  <a:srgbClr val="FF0000"/>
                </a:solidFill>
              </a:rPr>
              <a:t>Preopterećuje</a:t>
            </a:r>
            <a:r>
              <a:rPr lang="hr-HR" sz="1200" dirty="0" smtClean="0"/>
              <a:t> viškom </a:t>
            </a:r>
            <a:r>
              <a:rPr lang="hr-HR" sz="1200" dirty="0" smtClean="0">
                <a:solidFill>
                  <a:srgbClr val="FF0000"/>
                </a:solidFill>
              </a:rPr>
              <a:t>informacija</a:t>
            </a:r>
          </a:p>
          <a:p>
            <a:pPr marL="627698" lvl="1" indent="-261938"/>
            <a:r>
              <a:rPr lang="hr-HR" sz="1200" dirty="0" smtClean="0"/>
              <a:t>Prebacuje </a:t>
            </a:r>
            <a:r>
              <a:rPr lang="hr-HR" sz="1200" dirty="0" smtClean="0">
                <a:solidFill>
                  <a:srgbClr val="FF0000"/>
                </a:solidFill>
              </a:rPr>
              <a:t>fokus</a:t>
            </a:r>
            <a:r>
              <a:rPr lang="hr-HR" sz="1200" dirty="0" smtClean="0"/>
              <a:t> s </a:t>
            </a:r>
            <a:r>
              <a:rPr lang="hr-HR" sz="1200" dirty="0" smtClean="0">
                <a:solidFill>
                  <a:srgbClr val="FF0000"/>
                </a:solidFill>
              </a:rPr>
              <a:t>predavača</a:t>
            </a:r>
            <a:r>
              <a:rPr lang="hr-HR" sz="1200" dirty="0" smtClean="0"/>
              <a:t> na </a:t>
            </a:r>
            <a:r>
              <a:rPr lang="hr-HR" sz="1200" dirty="0" smtClean="0">
                <a:solidFill>
                  <a:srgbClr val="FF0000"/>
                </a:solidFill>
              </a:rPr>
              <a:t>prezentaciju</a:t>
            </a:r>
          </a:p>
          <a:p>
            <a:pPr marL="627698" lvl="1" indent="-261938"/>
            <a:r>
              <a:rPr lang="hr-HR" sz="1200" dirty="0" smtClean="0"/>
              <a:t>Gotovo </a:t>
            </a:r>
            <a:r>
              <a:rPr lang="hr-HR" sz="1200" dirty="0" smtClean="0">
                <a:solidFill>
                  <a:srgbClr val="FF0000"/>
                </a:solidFill>
              </a:rPr>
              <a:t>sigurno </a:t>
            </a:r>
            <a:r>
              <a:rPr lang="hr-HR" sz="1200" dirty="0" smtClean="0"/>
              <a:t>daje višak informacija</a:t>
            </a:r>
          </a:p>
          <a:p>
            <a:pPr marL="627698" lvl="1" indent="-261938"/>
            <a:r>
              <a:rPr lang="hr-HR" sz="1200" dirty="0" smtClean="0"/>
              <a:t>Gubi se </a:t>
            </a:r>
            <a:r>
              <a:rPr lang="hr-HR" sz="1200" dirty="0" smtClean="0">
                <a:solidFill>
                  <a:srgbClr val="FF0000"/>
                </a:solidFill>
              </a:rPr>
              <a:t>bit</a:t>
            </a:r>
          </a:p>
          <a:p>
            <a:pPr marL="627698" lvl="1" indent="-261938"/>
            <a:r>
              <a:rPr lang="hr-HR" sz="1200" dirty="0" smtClean="0"/>
              <a:t>Nastaje trpanjem </a:t>
            </a:r>
            <a:r>
              <a:rPr lang="hr-HR" sz="1200" dirty="0" smtClean="0">
                <a:solidFill>
                  <a:srgbClr val="FF0000"/>
                </a:solidFill>
              </a:rPr>
              <a:t>previše teksta</a:t>
            </a:r>
            <a:r>
              <a:rPr lang="hr-HR" sz="1200" dirty="0" smtClean="0"/>
              <a:t>, </a:t>
            </a:r>
            <a:r>
              <a:rPr lang="hr-HR" sz="1200" dirty="0" smtClean="0">
                <a:solidFill>
                  <a:srgbClr val="FF0000"/>
                </a:solidFill>
              </a:rPr>
              <a:t>slika </a:t>
            </a:r>
            <a:r>
              <a:rPr lang="hr-HR" sz="1200" dirty="0" smtClean="0"/>
              <a:t>ili </a:t>
            </a:r>
            <a:r>
              <a:rPr lang="hr-HR" sz="1200" dirty="0" smtClean="0">
                <a:solidFill>
                  <a:srgbClr val="FF0000"/>
                </a:solidFill>
              </a:rPr>
              <a:t>grafova</a:t>
            </a:r>
            <a:r>
              <a:rPr lang="hr-HR" sz="1200" dirty="0" smtClean="0"/>
              <a:t/>
            </a:r>
            <a:br>
              <a:rPr lang="hr-HR" sz="1200" dirty="0" smtClean="0"/>
            </a:br>
            <a:r>
              <a:rPr lang="hr-HR" sz="1200" dirty="0" smtClean="0"/>
              <a:t>na pojedini </a:t>
            </a:r>
            <a:r>
              <a:rPr lang="hr-HR" sz="1200" dirty="0" smtClean="0">
                <a:solidFill>
                  <a:srgbClr val="FF0000"/>
                </a:solidFill>
              </a:rPr>
              <a:t>slide</a:t>
            </a:r>
          </a:p>
          <a:p>
            <a:pPr marL="627698" lvl="1" indent="-261938"/>
            <a:r>
              <a:rPr lang="hr-HR" sz="1200" dirty="0" smtClean="0"/>
              <a:t>Obično znači </a:t>
            </a:r>
            <a:r>
              <a:rPr lang="hr-HR" sz="1200" dirty="0" smtClean="0">
                <a:solidFill>
                  <a:srgbClr val="FF0000"/>
                </a:solidFill>
              </a:rPr>
              <a:t>višak sporednih informacija</a:t>
            </a:r>
          </a:p>
          <a:p>
            <a:pPr marL="627698" lvl="1" indent="-261938"/>
            <a:r>
              <a:rPr lang="hr-HR" sz="1200" dirty="0" smtClean="0"/>
              <a:t>Može značiti i </a:t>
            </a:r>
            <a:r>
              <a:rPr lang="hr-HR" sz="1200" dirty="0" smtClean="0">
                <a:solidFill>
                  <a:srgbClr val="FF0000"/>
                </a:solidFill>
              </a:rPr>
              <a:t>redundanciju</a:t>
            </a:r>
          </a:p>
          <a:p>
            <a:pPr marL="627698" lvl="1" indent="-261938"/>
            <a:r>
              <a:rPr lang="hr-HR" sz="1200" dirty="0" smtClean="0"/>
              <a:t>Ponekad ima i </a:t>
            </a:r>
            <a:r>
              <a:rPr lang="hr-HR" sz="1200" dirty="0" smtClean="0">
                <a:solidFill>
                  <a:srgbClr val="FF0000"/>
                </a:solidFill>
              </a:rPr>
              <a:t>ponavljanja</a:t>
            </a:r>
          </a:p>
          <a:p>
            <a:pPr marL="627698" lvl="1" indent="-261938"/>
            <a:r>
              <a:rPr lang="hr-HR" sz="1200" dirty="0" smtClean="0"/>
              <a:t>Ili jednostavno slideovi nisu </a:t>
            </a:r>
            <a:r>
              <a:rPr lang="hr-HR" sz="1200" dirty="0" smtClean="0">
                <a:solidFill>
                  <a:srgbClr val="FF0000"/>
                </a:solidFill>
              </a:rPr>
              <a:t>dobro organizirani</a:t>
            </a:r>
          </a:p>
          <a:p>
            <a:pPr marL="261938" indent="-261938"/>
            <a:r>
              <a:rPr lang="hr-HR" sz="1200" dirty="0" smtClean="0"/>
              <a:t>Simptomi</a:t>
            </a:r>
          </a:p>
          <a:p>
            <a:pPr marL="627698" lvl="1" indent="-261938"/>
            <a:r>
              <a:rPr lang="hr-HR" sz="1200" dirty="0" smtClean="0">
                <a:solidFill>
                  <a:srgbClr val="FF0000"/>
                </a:solidFill>
              </a:rPr>
              <a:t>Ne stane </a:t>
            </a:r>
            <a:r>
              <a:rPr lang="hr-HR" sz="1200" dirty="0" smtClean="0"/>
              <a:t>sve na </a:t>
            </a:r>
            <a:r>
              <a:rPr lang="hr-HR" sz="1200" dirty="0" smtClean="0">
                <a:solidFill>
                  <a:srgbClr val="FF0000"/>
                </a:solidFill>
              </a:rPr>
              <a:t>jedan slide</a:t>
            </a:r>
          </a:p>
          <a:p>
            <a:pPr marL="627698" lvl="1" indent="-261938"/>
            <a:r>
              <a:rPr lang="hr-HR" sz="1200" dirty="0" smtClean="0"/>
              <a:t>Treba </a:t>
            </a:r>
            <a:r>
              <a:rPr lang="hr-HR" sz="1200" dirty="0" smtClean="0">
                <a:solidFill>
                  <a:srgbClr val="FF0000"/>
                </a:solidFill>
              </a:rPr>
              <a:t>nestandardno raspoređivati</a:t>
            </a:r>
            <a:r>
              <a:rPr lang="hr-HR" sz="1200" dirty="0" smtClean="0"/>
              <a:t> elemente</a:t>
            </a:r>
          </a:p>
          <a:p>
            <a:pPr marL="261938" indent="-261938"/>
            <a:r>
              <a:rPr lang="hr-HR" sz="1200" dirty="0" smtClean="0"/>
              <a:t>Što ako ne može bolje?</a:t>
            </a:r>
          </a:p>
          <a:p>
            <a:pPr marL="627698" lvl="1" indent="-261938"/>
            <a:r>
              <a:rPr lang="hr-HR" sz="1200" dirty="0" smtClean="0">
                <a:solidFill>
                  <a:srgbClr val="FF0000"/>
                </a:solidFill>
              </a:rPr>
              <a:t>Sigurno</a:t>
            </a:r>
            <a:r>
              <a:rPr lang="hr-HR" sz="1200" dirty="0" smtClean="0"/>
              <a:t> može!</a:t>
            </a:r>
          </a:p>
          <a:p>
            <a:pPr marL="261938" indent="-261938"/>
            <a:r>
              <a:rPr lang="hr-HR" sz="1200" dirty="0" smtClean="0"/>
              <a:t>Ali stvarno ne može</a:t>
            </a:r>
          </a:p>
          <a:p>
            <a:pPr marL="627698" lvl="1" indent="-261938"/>
            <a:r>
              <a:rPr lang="hr-HR" sz="1200" dirty="0" smtClean="0"/>
              <a:t>Onda </a:t>
            </a:r>
            <a:r>
              <a:rPr lang="hr-HR" sz="1200" dirty="0" smtClean="0">
                <a:solidFill>
                  <a:srgbClr val="FF0000"/>
                </a:solidFill>
              </a:rPr>
              <a:t>možda nije svemu tome mjesto u prezentaciji</a:t>
            </a:r>
          </a:p>
          <a:p>
            <a:pPr marL="627698" lvl="1" indent="-261938"/>
            <a:r>
              <a:rPr lang="hr-HR" sz="1200" dirty="0" smtClean="0"/>
              <a:t>Ili barem na tom </a:t>
            </a:r>
            <a:r>
              <a:rPr lang="hr-HR" sz="1200" dirty="0" smtClean="0">
                <a:solidFill>
                  <a:srgbClr val="FF0000"/>
                </a:solidFill>
              </a:rPr>
              <a:t>konkretnom slideu</a:t>
            </a:r>
          </a:p>
          <a:p>
            <a:pPr marL="261938" indent="-261938"/>
            <a:r>
              <a:rPr lang="hr-HR" sz="1200" dirty="0" smtClean="0"/>
              <a:t>Orjentir :  </a:t>
            </a:r>
            <a:r>
              <a:rPr lang="hr-HR" sz="1200" dirty="0" smtClean="0">
                <a:solidFill>
                  <a:srgbClr val="FF0000"/>
                </a:solidFill>
              </a:rPr>
              <a:t>25-35 riječi</a:t>
            </a:r>
          </a:p>
          <a:p>
            <a:pPr marL="627698" lvl="1" indent="-261938"/>
            <a:r>
              <a:rPr lang="hr-HR" sz="1200" dirty="0" smtClean="0"/>
              <a:t>Naravno, ovo pravilo nije “sveto pismo”</a:t>
            </a:r>
          </a:p>
          <a:p>
            <a:pPr marL="261938" indent="-261938"/>
            <a:r>
              <a:rPr lang="hr-HR" sz="1400" dirty="0" smtClean="0">
                <a:solidFill>
                  <a:srgbClr val="FF0000"/>
                </a:solidFill>
              </a:rPr>
              <a:t>Grafovi</a:t>
            </a:r>
            <a:r>
              <a:rPr lang="hr-HR" sz="1400" dirty="0" smtClean="0"/>
              <a:t> i </a:t>
            </a:r>
            <a:r>
              <a:rPr lang="hr-HR" sz="1400" dirty="0" smtClean="0">
                <a:solidFill>
                  <a:srgbClr val="FF0000"/>
                </a:solidFill>
              </a:rPr>
              <a:t>slike</a:t>
            </a:r>
            <a:r>
              <a:rPr lang="hr-HR" sz="1400" dirty="0" smtClean="0"/>
              <a:t> se vjerojato mogu </a:t>
            </a:r>
            <a:r>
              <a:rPr lang="hr-HR" sz="1400" dirty="0" smtClean="0">
                <a:solidFill>
                  <a:srgbClr val="FF0000"/>
                </a:solidFill>
              </a:rPr>
              <a:t>premjestiti</a:t>
            </a:r>
            <a:r>
              <a:rPr lang="hr-HR" sz="1400" dirty="0" smtClean="0"/>
              <a:t> na druge slideove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2357422" y="214290"/>
          <a:ext cx="6429420" cy="621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 rot="18019598">
            <a:off x="3477674" y="2761808"/>
            <a:ext cx="3676499" cy="189042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>
                <a:gd name="adj" fmla="val 40086"/>
              </a:avLst>
            </a:prstTxWarp>
            <a:spAutoFit/>
          </a:bodyPr>
          <a:lstStyle/>
          <a:p>
            <a:pPr algn="ctr"/>
            <a:r>
              <a:rPr lang="hr-HR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Preglednost?!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Dizajn</a:t>
            </a:r>
            <a:r>
              <a:rPr lang="hr-HR" dirty="0" smtClean="0"/>
              <a:t>: p</a:t>
            </a:r>
            <a:r>
              <a:rPr lang="en-US" dirty="0" err="1" smtClean="0"/>
              <a:t>rotup</a:t>
            </a:r>
            <a:r>
              <a:rPr lang="hr-HR" dirty="0" smtClean="0"/>
              <a:t>rimjeri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FFFF"/>
                </a:solidFill>
              </a:rPr>
              <a:t>Dizajn</a:t>
            </a:r>
            <a:r>
              <a:rPr lang="hr-HR" dirty="0" smtClean="0">
                <a:solidFill>
                  <a:srgbClr val="00FFFF"/>
                </a:solidFill>
              </a:rPr>
              <a:t>: </a:t>
            </a:r>
            <a:r>
              <a:rPr lang="en-US" dirty="0" err="1" smtClean="0">
                <a:solidFill>
                  <a:srgbClr val="00FFFF"/>
                </a:solidFill>
              </a:rPr>
              <a:t>protu</a:t>
            </a:r>
            <a:r>
              <a:rPr lang="hr-HR" dirty="0" smtClean="0">
                <a:solidFill>
                  <a:srgbClr val="00FFFF"/>
                </a:solidFill>
              </a:rPr>
              <a:t>primjeri</a:t>
            </a:r>
            <a:endParaRPr lang="en-US" dirty="0">
              <a:solidFill>
                <a:srgbClr val="00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0501"/>
          </a:xfrm>
        </p:spPr>
        <p:txBody>
          <a:bodyPr>
            <a:normAutofit/>
          </a:bodyPr>
          <a:lstStyle/>
          <a:p>
            <a:r>
              <a:rPr lang="hr-HR" dirty="0" smtClean="0">
                <a:solidFill>
                  <a:srgbClr val="FFFFFF"/>
                </a:solidFill>
              </a:rPr>
              <a:t>Tekst težak za čitanje:</a:t>
            </a:r>
          </a:p>
          <a:p>
            <a:pPr lvl="1"/>
            <a:r>
              <a:rPr lang="hr-HR" dirty="0" smtClean="0">
                <a:solidFill>
                  <a:srgbClr val="009900"/>
                </a:solidFill>
              </a:rPr>
              <a:t>Utopljen u pozadinu</a:t>
            </a:r>
          </a:p>
          <a:p>
            <a:pPr lvl="1"/>
            <a:r>
              <a:rPr lang="hr-HR" dirty="0" smtClean="0">
                <a:solidFill>
                  <a:srgbClr val="00FF00"/>
                </a:solidFill>
              </a:rPr>
              <a:t>Prekriven slikama/grafovima</a:t>
            </a:r>
          </a:p>
          <a:p>
            <a:pPr lvl="1"/>
            <a:r>
              <a:rPr lang="hr-HR" dirty="0" smtClean="0">
                <a:solidFill>
                  <a:srgbClr val="FF0000"/>
                </a:solidFill>
              </a:rPr>
              <a:t>Puno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chemeClr val="bg2">
                    <a:lumMod val="90000"/>
                  </a:schemeClr>
                </a:solidFill>
              </a:rPr>
              <a:t>različitih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00FFFF"/>
                </a:solidFill>
              </a:rPr>
              <a:t>boja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chemeClr val="bg1"/>
                </a:solidFill>
              </a:rPr>
              <a:t>je</a:t>
            </a:r>
            <a:r>
              <a:rPr lang="hr-HR" dirty="0" smtClean="0">
                <a:solidFill>
                  <a:srgbClr val="00FF00"/>
                </a:solidFill>
              </a:rPr>
              <a:t> naporno </a:t>
            </a:r>
            <a:r>
              <a:rPr lang="hr-HR" dirty="0" smtClean="0">
                <a:solidFill>
                  <a:srgbClr val="FF66CC"/>
                </a:solidFill>
              </a:rPr>
              <a:t>za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chemeClr val="bg1">
                    <a:lumMod val="75000"/>
                  </a:schemeClr>
                </a:solidFill>
              </a:rPr>
              <a:t>one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0070C0"/>
                </a:solidFill>
              </a:rPr>
              <a:t>koji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čitaju</a:t>
            </a:r>
            <a:r>
              <a:rPr lang="hr-HR" dirty="0" smtClean="0">
                <a:solidFill>
                  <a:srgbClr val="00FF00"/>
                </a:solidFill>
              </a:rPr>
              <a:t>!</a:t>
            </a:r>
            <a:endParaRPr lang="en-US" dirty="0" smtClean="0">
              <a:solidFill>
                <a:srgbClr val="00FF00"/>
              </a:solidFill>
            </a:endParaRPr>
          </a:p>
          <a:p>
            <a:pPr lvl="1" algn="just">
              <a:buNone/>
            </a:pPr>
            <a:r>
              <a:rPr lang="en-US" dirty="0" smtClean="0">
                <a:solidFill>
                  <a:srgbClr val="00FF00"/>
                </a:solidFill>
              </a:rPr>
              <a:t>	</a:t>
            </a:r>
            <a:r>
              <a:rPr lang="hr-HR" dirty="0" smtClean="0">
                <a:solidFill>
                  <a:schemeClr val="bg1"/>
                </a:solidFill>
              </a:rPr>
              <a:t>Koje </a:t>
            </a:r>
            <a:r>
              <a:rPr lang="hr-HR" b="1" dirty="0" smtClean="0">
                <a:solidFill>
                  <a:schemeClr val="bg1"/>
                </a:solidFill>
              </a:rPr>
              <a:t>BOJE</a:t>
            </a:r>
            <a:r>
              <a:rPr lang="hr-HR" dirty="0" smtClean="0">
                <a:solidFill>
                  <a:schemeClr val="bg1"/>
                </a:solidFill>
              </a:rPr>
              <a:t> su sljedeće riječi?</a:t>
            </a:r>
          </a:p>
          <a:p>
            <a:pPr lvl="1" algn="just">
              <a:buNone/>
            </a:pPr>
            <a:r>
              <a:rPr lang="hr-HR" dirty="0" smtClean="0">
                <a:solidFill>
                  <a:srgbClr val="00FF00"/>
                </a:solidFill>
              </a:rPr>
              <a:t>	</a:t>
            </a:r>
            <a:r>
              <a:rPr lang="en-US" dirty="0" err="1" smtClean="0">
                <a:solidFill>
                  <a:srgbClr val="FFFF00"/>
                </a:solidFill>
              </a:rPr>
              <a:t>Crvena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plava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00FF00"/>
                </a:solidFill>
              </a:rPr>
              <a:t>žuta </a:t>
            </a:r>
            <a:r>
              <a:rPr lang="hr-HR" dirty="0" smtClean="0">
                <a:solidFill>
                  <a:schemeClr val="bg1"/>
                </a:solidFill>
              </a:rPr>
              <a:t>zelena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FF00"/>
                </a:solidFill>
              </a:rPr>
              <a:t>plava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33CC"/>
                </a:solidFill>
              </a:rPr>
              <a:t>crna</a:t>
            </a:r>
            <a:r>
              <a:rPr lang="hr-HR" dirty="0" smtClean="0">
                <a:solidFill>
                  <a:srgbClr val="00FF00"/>
                </a:solidFill>
              </a:rPr>
              <a:t> crvena </a:t>
            </a:r>
            <a:r>
              <a:rPr lang="hr-HR" dirty="0" smtClean="0">
                <a:solidFill>
                  <a:srgbClr val="00B0F0"/>
                </a:solidFill>
              </a:rPr>
              <a:t>žuta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plava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0000"/>
                </a:solidFill>
              </a:rPr>
              <a:t>žuta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00B0F0"/>
                </a:solidFill>
              </a:rPr>
              <a:t>zelena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FF00"/>
                </a:solidFill>
              </a:rPr>
              <a:t>plava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chemeClr val="bg1"/>
                </a:solidFill>
              </a:rPr>
              <a:t>crna</a:t>
            </a:r>
            <a:r>
              <a:rPr lang="hr-HR" dirty="0" smtClean="0">
                <a:solidFill>
                  <a:srgbClr val="00FF00"/>
                </a:solidFill>
              </a:rPr>
              <a:t> crvena </a:t>
            </a:r>
            <a:r>
              <a:rPr lang="hr-HR" dirty="0" smtClean="0">
                <a:solidFill>
                  <a:srgbClr val="00B0F0"/>
                </a:solidFill>
              </a:rPr>
              <a:t>žuta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plava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00FF00"/>
                </a:solidFill>
              </a:rPr>
              <a:t>žuta </a:t>
            </a:r>
            <a:r>
              <a:rPr lang="hr-HR" dirty="0" smtClean="0">
                <a:solidFill>
                  <a:schemeClr val="bg1"/>
                </a:solidFill>
              </a:rPr>
              <a:t>zelena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FF00"/>
                </a:solidFill>
              </a:rPr>
              <a:t>plava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33CC"/>
                </a:solidFill>
              </a:rPr>
              <a:t>crna</a:t>
            </a:r>
            <a:r>
              <a:rPr lang="hr-HR" dirty="0" smtClean="0">
                <a:solidFill>
                  <a:srgbClr val="00FF00"/>
                </a:solidFill>
              </a:rPr>
              <a:t> crvena </a:t>
            </a:r>
            <a:r>
              <a:rPr lang="hr-HR" dirty="0" smtClean="0">
                <a:solidFill>
                  <a:srgbClr val="00B0F0"/>
                </a:solidFill>
              </a:rPr>
              <a:t>žuta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plava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00B0F0"/>
                </a:solidFill>
              </a:rPr>
              <a:t>žuta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0000"/>
                </a:solidFill>
              </a:rPr>
              <a:t>zelena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FF00"/>
                </a:solidFill>
              </a:rPr>
              <a:t>plava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33CC"/>
                </a:solidFill>
              </a:rPr>
              <a:t>crna</a:t>
            </a:r>
            <a:r>
              <a:rPr lang="hr-HR" dirty="0" smtClean="0">
                <a:solidFill>
                  <a:srgbClr val="00FF00"/>
                </a:solidFill>
              </a:rPr>
              <a:t> crvena </a:t>
            </a:r>
            <a:r>
              <a:rPr lang="hr-HR" dirty="0" smtClean="0">
                <a:solidFill>
                  <a:schemeClr val="bg1"/>
                </a:solidFill>
              </a:rPr>
              <a:t>žuta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plava</a:t>
            </a: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00FF00"/>
                </a:solidFill>
              </a:rPr>
              <a:t>žuta </a:t>
            </a:r>
            <a:r>
              <a:rPr lang="hr-HR" dirty="0" smtClean="0">
                <a:solidFill>
                  <a:srgbClr val="00B0F0"/>
                </a:solidFill>
              </a:rPr>
              <a:t>zelena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FF00"/>
                </a:solidFill>
              </a:rPr>
              <a:t>plava</a:t>
            </a:r>
            <a:r>
              <a:rPr lang="hr-HR" dirty="0" smtClean="0">
                <a:solidFill>
                  <a:srgbClr val="00FF00"/>
                </a:solidFill>
              </a:rPr>
              <a:t> </a:t>
            </a:r>
            <a:r>
              <a:rPr lang="hr-HR" dirty="0" smtClean="0">
                <a:solidFill>
                  <a:srgbClr val="FF33CC"/>
                </a:solidFill>
              </a:rPr>
              <a:t>crna</a:t>
            </a:r>
            <a:r>
              <a:rPr lang="hr-HR" dirty="0" smtClean="0">
                <a:solidFill>
                  <a:srgbClr val="00FF00"/>
                </a:solidFill>
              </a:rPr>
              <a:t> crvena </a:t>
            </a:r>
            <a:r>
              <a:rPr lang="hr-HR" dirty="0" smtClean="0">
                <a:solidFill>
                  <a:srgbClr val="FF0000"/>
                </a:solidFill>
              </a:rPr>
              <a:t>žuta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7158" y="5643578"/>
            <a:ext cx="3429024" cy="571504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hr-H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Napadne boj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endParaRPr kumimoji="0" lang="hr-HR" sz="2800" b="1" i="0" u="none" strike="noStrike" kern="1200" cap="none" spc="0" normalizeH="0" baseline="0" noProof="0" dirty="0" smtClean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500430" y="1285860"/>
          <a:ext cx="4738678" cy="177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Graphic spid="7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Dizajn</a:t>
            </a:r>
            <a:r>
              <a:rPr lang="en-US" dirty="0" smtClean="0"/>
              <a:t>: </a:t>
            </a:r>
            <a:r>
              <a:rPr lang="en-US" dirty="0" err="1" smtClean="0"/>
              <a:t>protuprimjeri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1857364"/>
            <a:ext cx="408900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 smtClean="0"/>
              <a:t>Sli</a:t>
            </a:r>
            <a:r>
              <a:rPr lang="hr-HR" sz="2600" dirty="0" smtClean="0"/>
              <a:t>č</a:t>
            </a:r>
            <a:r>
              <a:rPr lang="en-US" sz="2600" dirty="0" smtClean="0"/>
              <a:t>no </a:t>
            </a:r>
            <a:r>
              <a:rPr lang="en-US" sz="2600" dirty="0" err="1" smtClean="0"/>
              <a:t>vrijedi</a:t>
            </a:r>
            <a:r>
              <a:rPr lang="en-US" sz="2600" dirty="0" smtClean="0"/>
              <a:t> </a:t>
            </a:r>
            <a:r>
              <a:rPr lang="en-US" sz="2600" dirty="0" err="1" smtClean="0"/>
              <a:t>i</a:t>
            </a:r>
            <a:r>
              <a:rPr lang="en-US" sz="2600" dirty="0" smtClean="0"/>
              <a:t> </a:t>
            </a:r>
            <a:r>
              <a:rPr lang="en-US" sz="2600" dirty="0" err="1" smtClean="0"/>
              <a:t>za</a:t>
            </a:r>
            <a:r>
              <a:rPr lang="en-US" sz="2600" dirty="0" smtClean="0"/>
              <a:t> </a:t>
            </a:r>
            <a:r>
              <a:rPr lang="en-US" sz="2600" dirty="0" err="1" smtClean="0"/>
              <a:t>animacije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4643438" y="1857364"/>
            <a:ext cx="7840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600" dirty="0" smtClean="0"/>
              <a:t>koje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2857488" y="3071810"/>
            <a:ext cx="230351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600" dirty="0" smtClean="0"/>
              <a:t>u naglašavanju</a:t>
            </a:r>
            <a:endParaRPr lang="en-US" sz="2600" dirty="0"/>
          </a:p>
        </p:txBody>
      </p:sp>
      <p:sp>
        <p:nvSpPr>
          <p:cNvPr id="8" name="TextBox 7"/>
          <p:cNvSpPr txBox="1"/>
          <p:nvPr/>
        </p:nvSpPr>
        <p:spPr>
          <a:xfrm>
            <a:off x="3929058" y="3643314"/>
            <a:ext cx="172393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600" dirty="0" smtClean="0"/>
              <a:t>ali zapravo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4643438" y="4214818"/>
            <a:ext cx="26419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600" dirty="0" smtClean="0"/>
              <a:t>ometaju  publiku</a:t>
            </a:r>
            <a:endParaRPr lang="en-US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5643570" y="4786322"/>
            <a:ext cx="222932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600" dirty="0" smtClean="0"/>
              <a:t>ako se s njima</a:t>
            </a:r>
            <a:endParaRPr lang="en-US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6786578" y="5357826"/>
            <a:ext cx="13875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600" dirty="0" smtClean="0"/>
              <a:t>pretjera.</a:t>
            </a:r>
            <a:endParaRPr lang="en-US" sz="2600" dirty="0"/>
          </a:p>
        </p:txBody>
      </p:sp>
      <p:pic>
        <p:nvPicPr>
          <p:cNvPr id="1026" name="Picture 2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786190"/>
            <a:ext cx="2088328" cy="1795962"/>
          </a:xfrm>
          <a:prstGeom prst="rect">
            <a:avLst/>
          </a:prstGeom>
          <a:noFill/>
        </p:spPr>
      </p:pic>
      <p:pic>
        <p:nvPicPr>
          <p:cNvPr id="1027" name="Picture 3" descr="C:\Program Files\Microsoft Office\MEDIA\CAGCAT10\j029524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1142984"/>
            <a:ext cx="1482713" cy="2192745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785918" y="2500306"/>
            <a:ext cx="216905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600" dirty="0" smtClean="0"/>
              <a:t>mogu pomoći</a:t>
            </a:r>
            <a:endParaRPr lang="en-US" sz="26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5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800"/>
                            </p:stCondLst>
                            <p:childTnLst>
                              <p:par>
                                <p:cTn id="8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5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95" dur="123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96" dur="123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97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98" dur="123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99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19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7" grpId="1"/>
      <p:bldP spid="8" grpId="0"/>
      <p:bldP spid="8" grpId="1"/>
      <p:bldP spid="9" grpId="0"/>
      <p:bldP spid="10" grpId="0"/>
      <p:bldP spid="11" grpId="0"/>
      <p:bldP spid="14" grpId="0"/>
      <p:bldP spid="1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Prezentiranje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Izlaganje materije</a:t>
            </a:r>
          </a:p>
          <a:p>
            <a:endParaRPr lang="hr-HR" dirty="0" smtClean="0"/>
          </a:p>
          <a:p>
            <a:r>
              <a:rPr lang="hr-HR" dirty="0" smtClean="0"/>
              <a:t>Naglasak </a:t>
            </a:r>
            <a:r>
              <a:rPr lang="hr-HR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nije </a:t>
            </a:r>
            <a:r>
              <a:rPr lang="hr-HR" dirty="0" smtClean="0"/>
              <a:t>na “laganju”. </a:t>
            </a:r>
            <a:r>
              <a:rPr lang="hr-HR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Uvod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Prezent</a:t>
            </a:r>
            <a:r>
              <a:rPr lang="en-US" dirty="0" err="1" smtClean="0"/>
              <a:t>iranje</a:t>
            </a:r>
            <a:r>
              <a:rPr lang="hr-HR" dirty="0" smtClean="0"/>
              <a:t> nije (samo) izlaganje</a:t>
            </a:r>
          </a:p>
          <a:p>
            <a:r>
              <a:rPr lang="hr-HR" dirty="0" smtClean="0"/>
              <a:t>Cilj</a:t>
            </a:r>
          </a:p>
          <a:p>
            <a:pPr lvl="1"/>
            <a:r>
              <a:rPr lang="hr-HR" dirty="0" smtClean="0"/>
              <a:t>Prikaz ideje ili rezultata, predstavljanje nečega</a:t>
            </a:r>
          </a:p>
          <a:p>
            <a:pPr lvl="1"/>
            <a:r>
              <a:rPr lang="hr-HR" dirty="0" smtClean="0"/>
              <a:t>Želimo publiku uvjeriti u nešto</a:t>
            </a:r>
          </a:p>
          <a:p>
            <a:endParaRPr lang="hr-HR" dirty="0" smtClean="0"/>
          </a:p>
          <a:p>
            <a:r>
              <a:rPr lang="hr-HR" dirty="0" smtClean="0">
                <a:solidFill>
                  <a:srgbClr val="C00000"/>
                </a:solidFill>
              </a:rPr>
              <a:t>Razgovor</a:t>
            </a:r>
            <a:r>
              <a:rPr lang="hr-HR" dirty="0" smtClean="0"/>
              <a:t> s publikom!</a:t>
            </a:r>
          </a:p>
          <a:p>
            <a:endParaRPr lang="hr-HR" dirty="0" smtClean="0"/>
          </a:p>
          <a:p>
            <a:r>
              <a:rPr lang="hr-HR" dirty="0" smtClean="0"/>
              <a:t>Ključ uspjeha: priprema</a:t>
            </a:r>
          </a:p>
          <a:p>
            <a:pPr lvl="1"/>
            <a:r>
              <a:rPr lang="hr-HR" dirty="0" smtClean="0"/>
              <a:t>Tjednima prije izrade prezentacije</a:t>
            </a:r>
          </a:p>
          <a:p>
            <a:pPr lvl="1"/>
            <a:r>
              <a:rPr lang="hr-HR" dirty="0" smtClean="0"/>
              <a:t>Dovršiti prezentaciju barem dan prije izlaganja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iagram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857224" y="785794"/>
            <a:ext cx="7524195" cy="607220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Priprema: vrijeme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Raspoloživo vrijeme</a:t>
            </a:r>
          </a:p>
          <a:p>
            <a:pPr lvl="1"/>
            <a:r>
              <a:rPr lang="hr-HR" dirty="0" smtClean="0"/>
              <a:t>Isprobati predavanje</a:t>
            </a:r>
          </a:p>
          <a:p>
            <a:pPr lvl="1"/>
            <a:r>
              <a:rPr lang="hr-HR" dirty="0" smtClean="0"/>
              <a:t>Preduge prezentacije ostaju nedorečene</a:t>
            </a:r>
          </a:p>
          <a:p>
            <a:pPr lvl="1"/>
            <a:r>
              <a:rPr lang="hr-HR" dirty="0" smtClean="0"/>
              <a:t>Prekratke prezentacije – više vremena za pitanja</a:t>
            </a:r>
          </a:p>
          <a:p>
            <a:r>
              <a:rPr lang="hr-HR" dirty="0" smtClean="0"/>
              <a:t>Ako nije zadan vremenski okvir:</a:t>
            </a:r>
          </a:p>
          <a:p>
            <a:pPr lvl="1"/>
            <a:r>
              <a:rPr lang="hr-HR" dirty="0" smtClean="0"/>
              <a:t>Lord Brabazon: “Ako ne možete u dvadesetak minuta reći što želite, idite pisati knjigu o tome”</a:t>
            </a:r>
          </a:p>
          <a:p>
            <a:pPr lvl="1"/>
            <a:r>
              <a:rPr lang="hr-HR" dirty="0" smtClean="0"/>
              <a:t>Nitko se neće buniti da je prezentacija prekratka (Lincolnov govor u Gettysburgu 1863. trajao je 2 min)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Priprema: tehnikalije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Pošaljite prezentaciju</a:t>
            </a:r>
          </a:p>
          <a:p>
            <a:pPr lvl="1"/>
            <a:r>
              <a:rPr lang="hr-HR" dirty="0" smtClean="0"/>
              <a:t>Provjera je li sve u redu</a:t>
            </a:r>
          </a:p>
          <a:p>
            <a:pPr lvl="2"/>
            <a:r>
              <a:rPr lang="hr-HR" dirty="0" smtClean="0"/>
              <a:t>Fontovi</a:t>
            </a:r>
          </a:p>
          <a:p>
            <a:pPr lvl="2"/>
            <a:r>
              <a:rPr lang="hr-HR" dirty="0" smtClean="0"/>
              <a:t>Codeci</a:t>
            </a:r>
          </a:p>
          <a:p>
            <a:pPr lvl="2"/>
            <a:r>
              <a:rPr lang="hr-HR" dirty="0" smtClean="0"/>
              <a:t>Drugi dodaci</a:t>
            </a:r>
          </a:p>
          <a:p>
            <a:pPr lvl="1"/>
            <a:r>
              <a:rPr lang="hr-HR" dirty="0" smtClean="0"/>
              <a:t>Rješava problem gubitka medija</a:t>
            </a:r>
          </a:p>
          <a:p>
            <a:r>
              <a:rPr lang="hr-HR" dirty="0" smtClean="0"/>
              <a:t>Osigurati “plan B”</a:t>
            </a:r>
          </a:p>
          <a:p>
            <a:pPr lvl="1"/>
            <a:r>
              <a:rPr lang="hr-HR" dirty="0" smtClean="0"/>
              <a:t>Npr. ako koristite Internet, ponekad neće raditi</a:t>
            </a:r>
          </a:p>
          <a:p>
            <a:pPr lvl="2"/>
            <a:r>
              <a:rPr lang="hr-HR" dirty="0" smtClean="0"/>
              <a:t>Screenshotovi, objašnjenja/opis,...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Priprema: dodatni materijali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Dodatni materijali</a:t>
            </a:r>
          </a:p>
          <a:p>
            <a:pPr lvl="1"/>
            <a:r>
              <a:rPr lang="hr-HR" dirty="0" smtClean="0"/>
              <a:t>Isprinti same prezentacije</a:t>
            </a:r>
          </a:p>
          <a:p>
            <a:pPr lvl="1"/>
            <a:r>
              <a:rPr lang="hr-HR" dirty="0" smtClean="0"/>
              <a:t>Podaci, grafovi</a:t>
            </a:r>
          </a:p>
          <a:p>
            <a:r>
              <a:rPr lang="hr-HR" dirty="0" smtClean="0"/>
              <a:t>Kad podijeliti dodatne materijale?</a:t>
            </a:r>
          </a:p>
          <a:p>
            <a:pPr lvl="1"/>
            <a:r>
              <a:rPr lang="hr-HR" dirty="0" smtClean="0"/>
              <a:t>Prije izlaganja</a:t>
            </a:r>
          </a:p>
          <a:p>
            <a:pPr lvl="2"/>
            <a:r>
              <a:rPr lang="hr-HR" dirty="0" smtClean="0"/>
              <a:t>Lakše praćenje</a:t>
            </a:r>
          </a:p>
          <a:p>
            <a:pPr lvl="2"/>
            <a:r>
              <a:rPr lang="hr-HR" dirty="0" smtClean="0"/>
              <a:t>Gubi se “faktor iznenađenja”</a:t>
            </a:r>
          </a:p>
          <a:p>
            <a:pPr lvl="1"/>
            <a:r>
              <a:rPr lang="hr-HR" dirty="0" smtClean="0"/>
              <a:t>Nakon izlaganja</a:t>
            </a:r>
          </a:p>
          <a:p>
            <a:pPr lvl="2"/>
            <a:r>
              <a:rPr lang="hr-HR" dirty="0" smtClean="0"/>
              <a:t>Za podsjetnik</a:t>
            </a:r>
          </a:p>
          <a:p>
            <a:pPr lvl="2"/>
            <a:r>
              <a:rPr lang="hr-HR" dirty="0" smtClean="0"/>
              <a:t>Ljudi rijetko rade bilješke (ometaju praćenje)</a:t>
            </a:r>
          </a:p>
          <a:p>
            <a:pPr lvl="2"/>
            <a:r>
              <a:rPr lang="hr-HR" dirty="0" smtClean="0"/>
              <a:t>Dobro je najaviti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Priprema izlaganja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Naslov</a:t>
            </a:r>
          </a:p>
          <a:p>
            <a:pPr lvl="1"/>
            <a:r>
              <a:rPr lang="hr-HR" dirty="0" smtClean="0"/>
              <a:t>Informativan, upadljiv</a:t>
            </a:r>
          </a:p>
          <a:p>
            <a:r>
              <a:rPr lang="hr-HR" dirty="0" smtClean="0"/>
              <a:t>Ne učiti “priču” napamet</a:t>
            </a:r>
          </a:p>
          <a:p>
            <a:pPr lvl="1"/>
            <a:r>
              <a:rPr lang="hr-HR" dirty="0" smtClean="0"/>
              <a:t>Svako izlaganje barem donekle novo</a:t>
            </a:r>
          </a:p>
          <a:p>
            <a:r>
              <a:rPr lang="hr-HR" dirty="0" smtClean="0"/>
              <a:t>Što bolje poznavati gradivo</a:t>
            </a:r>
          </a:p>
          <a:p>
            <a:pPr lvl="1"/>
            <a:r>
              <a:rPr lang="hr-HR" dirty="0" smtClean="0"/>
              <a:t>Pitanja i odgovori – često najzanimljiviji dio</a:t>
            </a:r>
          </a:p>
          <a:p>
            <a:pPr lvl="1"/>
            <a:r>
              <a:rPr lang="hr-HR" dirty="0" smtClean="0"/>
              <a:t>Što ako ne znamo odgovor na pitanje?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Bez nervoze</a:t>
            </a:r>
          </a:p>
          <a:p>
            <a:pPr lvl="1"/>
            <a:r>
              <a:rPr lang="hr-HR" dirty="0" smtClean="0"/>
              <a:t>Nitko ne čeka grešku</a:t>
            </a:r>
          </a:p>
          <a:p>
            <a:pPr lvl="1"/>
            <a:r>
              <a:rPr lang="hr-HR" dirty="0" smtClean="0"/>
              <a:t>Publika želi informaciju, dakle uspjeh</a:t>
            </a:r>
          </a:p>
          <a:p>
            <a:r>
              <a:rPr lang="hr-HR" dirty="0" smtClean="0"/>
              <a:t>Upadice</a:t>
            </a:r>
          </a:p>
          <a:p>
            <a:pPr lvl="1"/>
            <a:r>
              <a:rPr lang="hr-HR" dirty="0" smtClean="0"/>
              <a:t>Zabavne, kontroverzne,...</a:t>
            </a:r>
          </a:p>
          <a:p>
            <a:pPr lvl="1"/>
            <a:r>
              <a:rPr lang="hr-HR" dirty="0" smtClean="0"/>
              <a:t>Privlače pozornost, ostavljaju dojam, razbijaju monotoniju,...</a:t>
            </a:r>
          </a:p>
          <a:p>
            <a:pPr lvl="1"/>
            <a:r>
              <a:rPr lang="hr-HR" dirty="0" smtClean="0"/>
              <a:t>Ne pretjerati!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Prvi dojam je bitan</a:t>
            </a:r>
          </a:p>
          <a:p>
            <a:pPr lvl="1"/>
            <a:r>
              <a:rPr lang="hr-HR" dirty="0" smtClean="0"/>
              <a:t>Ne se ispričavati unaprijed</a:t>
            </a:r>
          </a:p>
          <a:p>
            <a:pPr lvl="1"/>
            <a:r>
              <a:rPr lang="hr-HR" dirty="0" smtClean="0"/>
              <a:t>Započeti s par sekundi pauze</a:t>
            </a:r>
          </a:p>
          <a:p>
            <a:pPr lvl="2"/>
            <a:r>
              <a:rPr lang="hr-HR" dirty="0" smtClean="0"/>
              <a:t>Primiriti se</a:t>
            </a:r>
          </a:p>
          <a:p>
            <a:pPr lvl="2"/>
            <a:r>
              <a:rPr lang="hr-HR" dirty="0" smtClean="0"/>
              <a:t>Pustiti publiku da se primiri i koncentrira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Izražavajte se razgovjetno</a:t>
            </a:r>
          </a:p>
          <a:p>
            <a:r>
              <a:rPr lang="hr-HR" dirty="0" smtClean="0"/>
              <a:t>Ako ne koristite mikrofon</a:t>
            </a:r>
          </a:p>
          <a:p>
            <a:pPr lvl="1"/>
            <a:r>
              <a:rPr lang="hr-HR" dirty="0" smtClean="0"/>
              <a:t>Pazite da ste dovoljno glasni</a:t>
            </a:r>
          </a:p>
          <a:p>
            <a:r>
              <a:rPr lang="hr-HR" dirty="0" smtClean="0"/>
              <a:t>Krećite se ako možete</a:t>
            </a:r>
          </a:p>
          <a:p>
            <a:r>
              <a:rPr lang="hr-HR" dirty="0" smtClean="0"/>
              <a:t>Entuzijazam – ako je dosadno Vama, bit će i publici</a:t>
            </a:r>
          </a:p>
          <a:p>
            <a:r>
              <a:rPr lang="hr-HR" dirty="0" smtClean="0"/>
              <a:t>Izmjene u brzini, glasnoći i tonu, skokovi između ozbiljnosti i veselijeg pristupa</a:t>
            </a:r>
          </a:p>
          <a:p>
            <a:pPr lvl="1"/>
            <a:r>
              <a:rPr lang="hr-HR" dirty="0" smtClean="0"/>
              <a:t>Naglašavanje</a:t>
            </a:r>
          </a:p>
          <a:p>
            <a:pPr lvl="1"/>
            <a:r>
              <a:rPr lang="hr-HR" dirty="0" smtClean="0"/>
              <a:t>Dramatičnost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Kontakt pogledom</a:t>
            </a:r>
          </a:p>
          <a:p>
            <a:pPr lvl="1"/>
            <a:r>
              <a:rPr lang="hr-HR" dirty="0" smtClean="0"/>
              <a:t>Ne gledajte u jednu točku</a:t>
            </a:r>
          </a:p>
          <a:p>
            <a:pPr lvl="1"/>
            <a:r>
              <a:rPr lang="hr-HR" dirty="0" smtClean="0"/>
              <a:t>Kružite pogledom po publici</a:t>
            </a:r>
          </a:p>
          <a:p>
            <a:pPr lvl="1"/>
            <a:r>
              <a:rPr lang="hr-HR" dirty="0" smtClean="0"/>
              <a:t>Tom Cruise: “Često, bit glume je u kontaktu pogledom”</a:t>
            </a:r>
          </a:p>
          <a:p>
            <a:r>
              <a:rPr lang="hr-HR" dirty="0" smtClean="0"/>
              <a:t>Budite sigurni u sebe</a:t>
            </a:r>
          </a:p>
          <a:p>
            <a:pPr lvl="1"/>
            <a:r>
              <a:rPr lang="hr-HR" dirty="0" smtClean="0"/>
              <a:t>“Kad su me pozvali, nisam znao što bih rekao...” </a:t>
            </a:r>
            <a:r>
              <a:rPr lang="hr-HR" dirty="0" smtClean="0">
                <a:solidFill>
                  <a:srgbClr val="FF0000"/>
                </a:solidFill>
              </a:rPr>
              <a:t>nije</a:t>
            </a:r>
            <a:r>
              <a:rPr lang="hr-HR" dirty="0" smtClean="0"/>
              <a:t> dobar uvod</a:t>
            </a:r>
          </a:p>
          <a:p>
            <a:r>
              <a:rPr lang="hr-HR" dirty="0" smtClean="0"/>
              <a:t>Ne ispričavajte se za svoju nervozu ili materijale</a:t>
            </a:r>
          </a:p>
          <a:p>
            <a:pPr lvl="1"/>
            <a:r>
              <a:rPr lang="hr-HR" dirty="0" smtClean="0"/>
              <a:t>Vi primjećujete više mana nego publika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“Moćna” uvodna izjava</a:t>
            </a:r>
          </a:p>
          <a:p>
            <a:pPr lvl="1"/>
            <a:r>
              <a:rPr lang="hr-HR" dirty="0" smtClean="0"/>
              <a:t>Pobuđuje zanimanje</a:t>
            </a:r>
          </a:p>
          <a:p>
            <a:pPr lvl="1"/>
            <a:r>
              <a:rPr lang="hr-HR" dirty="0" smtClean="0"/>
              <a:t>Pazite na cinične odgovore iz publike</a:t>
            </a:r>
          </a:p>
          <a:p>
            <a:r>
              <a:rPr lang="hr-HR" dirty="0" smtClean="0"/>
              <a:t>Jasna struktura izlaganja</a:t>
            </a:r>
          </a:p>
          <a:p>
            <a:pPr lvl="1"/>
            <a:r>
              <a:rPr lang="hr-HR" dirty="0" smtClean="0"/>
              <a:t>Uvod: najava bitnog (što ćemo reći)</a:t>
            </a:r>
          </a:p>
          <a:p>
            <a:pPr lvl="1"/>
            <a:r>
              <a:rPr lang="hr-HR" dirty="0" smtClean="0"/>
              <a:t>Tijelo: razrada bitnog (reći i objasniti najavljeno)</a:t>
            </a:r>
          </a:p>
          <a:p>
            <a:pPr lvl="1"/>
            <a:r>
              <a:rPr lang="hr-HR" dirty="0" smtClean="0"/>
              <a:t>Zaključak: rekapitulacija bitnog (ponoviti što je rečeno)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r>
              <a:rPr lang="en-US" dirty="0" smtClean="0"/>
              <a:t> </a:t>
            </a:r>
            <a:r>
              <a:rPr lang="en-US" dirty="0" err="1" smtClean="0"/>
              <a:t>izvan</a:t>
            </a:r>
            <a:r>
              <a:rPr lang="en-US" dirty="0" smtClean="0"/>
              <a:t> </a:t>
            </a:r>
            <a:r>
              <a:rPr lang="en-US" dirty="0" err="1" smtClean="0"/>
              <a:t>znanosti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Šok i iznenađenje:</a:t>
            </a:r>
          </a:p>
          <a:p>
            <a:pPr lvl="1"/>
            <a:r>
              <a:rPr lang="en-US" dirty="0" smtClean="0"/>
              <a:t>P</a:t>
            </a:r>
            <a:r>
              <a:rPr lang="vi-VN" dirty="0" smtClean="0"/>
              <a:t>ridjevi, prilozi</a:t>
            </a:r>
            <a:endParaRPr lang="hr-HR" dirty="0" smtClean="0"/>
          </a:p>
          <a:p>
            <a:pPr lvl="2"/>
            <a:r>
              <a:rPr lang="vi-VN" dirty="0" smtClean="0"/>
              <a:t>“</a:t>
            </a:r>
            <a:r>
              <a:rPr lang="hr-HR" dirty="0" smtClean="0"/>
              <a:t>N</a:t>
            </a:r>
            <a:r>
              <a:rPr lang="vi-VN" dirty="0" smtClean="0"/>
              <a:t>alazimo se pred izazovima" </a:t>
            </a:r>
            <a:r>
              <a:rPr lang="hr-HR" dirty="0" smtClean="0">
                <a:sym typeface="Wingdings" pitchFamily="2" charset="2"/>
              </a:rPr>
              <a:t></a:t>
            </a:r>
            <a:r>
              <a:rPr lang="vi-VN" dirty="0" smtClean="0"/>
              <a:t> “</a:t>
            </a:r>
            <a:r>
              <a:rPr lang="hr-HR" dirty="0" smtClean="0"/>
              <a:t>N</a:t>
            </a:r>
            <a:r>
              <a:rPr lang="vi-VN" dirty="0" smtClean="0"/>
              <a:t>alazimo se pred mnogim zanimljivim izazovima"</a:t>
            </a:r>
          </a:p>
          <a:p>
            <a:pPr lvl="1"/>
            <a:r>
              <a:rPr lang="en-US" dirty="0" smtClean="0"/>
              <a:t>M</a:t>
            </a:r>
            <a:r>
              <a:rPr lang="vi-VN" dirty="0" smtClean="0"/>
              <a:t>etafore (Churchillova "čelična zavjesa", Busheva "osovina zla",...)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r>
              <a:rPr lang="en-US" dirty="0" smtClean="0"/>
              <a:t> </a:t>
            </a:r>
            <a:r>
              <a:rPr lang="en-US" dirty="0" err="1" smtClean="0"/>
              <a:t>izvan</a:t>
            </a:r>
            <a:r>
              <a:rPr lang="en-US" dirty="0" smtClean="0"/>
              <a:t> </a:t>
            </a:r>
            <a:r>
              <a:rPr lang="en-US" dirty="0" err="1" smtClean="0"/>
              <a:t>znanosti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Aliteracije:</a:t>
            </a:r>
          </a:p>
          <a:p>
            <a:pPr lvl="1"/>
            <a:r>
              <a:rPr lang="en-US" dirty="0" smtClean="0"/>
              <a:t>P</a:t>
            </a:r>
            <a:r>
              <a:rPr lang="vi-VN" dirty="0" smtClean="0"/>
              <a:t>onavljanje nekih glasova</a:t>
            </a:r>
          </a:p>
          <a:p>
            <a:pPr lvl="1"/>
            <a:r>
              <a:rPr lang="vi-VN" dirty="0" smtClean="0"/>
              <a:t>Zuji, zveči, zvoni, zvuči (Petar Preradović, "Jezik roda moga")</a:t>
            </a:r>
          </a:p>
          <a:p>
            <a:pPr lvl="1"/>
            <a:r>
              <a:rPr lang="vi-VN" dirty="0" smtClean="0"/>
              <a:t>I cvrči, cvrči cvrčak na čvoru crne smrče (Vladimir Nazor, "Cvrčak")</a:t>
            </a:r>
          </a:p>
          <a:p>
            <a:pPr lvl="1"/>
            <a:r>
              <a:rPr lang="vi-VN" dirty="0" smtClean="0"/>
              <a:t>"Jezikolomci" ("Riba ribi grize rep", "Navrh brda vrba mrda",...)</a:t>
            </a:r>
          </a:p>
          <a:p>
            <a:r>
              <a:rPr lang="vi-VN" dirty="0" smtClean="0"/>
              <a:t>Rima:</a:t>
            </a:r>
            <a:endParaRPr lang="en-US" dirty="0" smtClean="0"/>
          </a:p>
          <a:p>
            <a:pPr lvl="1"/>
            <a:r>
              <a:rPr lang="vi-VN" dirty="0" smtClean="0"/>
              <a:t>"Sad je rima i sve štima"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r>
              <a:rPr lang="en-US" dirty="0" smtClean="0"/>
              <a:t> </a:t>
            </a:r>
            <a:r>
              <a:rPr lang="en-US" dirty="0" err="1" smtClean="0"/>
              <a:t>izvan</a:t>
            </a:r>
            <a:r>
              <a:rPr lang="en-US" dirty="0" smtClean="0"/>
              <a:t> </a:t>
            </a:r>
            <a:r>
              <a:rPr lang="en-US" dirty="0" err="1" smtClean="0"/>
              <a:t>znanosti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Kontrasti:</a:t>
            </a:r>
          </a:p>
          <a:p>
            <a:pPr lvl="1"/>
            <a:r>
              <a:rPr lang="vi-VN" dirty="0" smtClean="0"/>
              <a:t>"Politika je rat bez krvoprolića, dok je rat politika sa krvoprolićem" (Mao Zedong, predavanje, 1938)</a:t>
            </a:r>
          </a:p>
          <a:p>
            <a:pPr lvl="1"/>
            <a:r>
              <a:rPr lang="vi-VN" dirty="0" smtClean="0"/>
              <a:t>"Ne pitajte što vaša zemlja može napraviti za vas; pitajte što možete vi napraviti za svoju zemlju" (John F Kennedy, inauguracijski govor, 1961)</a:t>
            </a:r>
          </a:p>
          <a:p>
            <a:r>
              <a:rPr lang="vi-VN" dirty="0" smtClean="0"/>
              <a:t>Usporedbe s drugim vremenima</a:t>
            </a:r>
          </a:p>
          <a:p>
            <a:pPr lvl="1"/>
            <a:r>
              <a:rPr lang="vi-VN" dirty="0" smtClean="0"/>
              <a:t>"Kad je kompanija tek nastala...“</a:t>
            </a:r>
          </a:p>
          <a:p>
            <a:pPr lvl="1"/>
            <a:r>
              <a:rPr lang="vi-VN" dirty="0" smtClean="0"/>
              <a:t>"Danas je situacija bitno drugačija."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r>
              <a:rPr lang="en-US" dirty="0" smtClean="0"/>
              <a:t> </a:t>
            </a:r>
            <a:r>
              <a:rPr lang="en-US" dirty="0" err="1" smtClean="0"/>
              <a:t>izvan</a:t>
            </a:r>
            <a:r>
              <a:rPr lang="en-US" dirty="0" smtClean="0"/>
              <a:t> </a:t>
            </a:r>
            <a:r>
              <a:rPr lang="en-US" dirty="0" err="1" smtClean="0"/>
              <a:t>znanosti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Usporedbe s drugima:</a:t>
            </a:r>
          </a:p>
          <a:p>
            <a:pPr lvl="1"/>
            <a:r>
              <a:rPr lang="vi-VN" dirty="0" smtClean="0"/>
              <a:t>Kako stoje druge firme?</a:t>
            </a:r>
          </a:p>
          <a:p>
            <a:pPr lvl="1"/>
            <a:r>
              <a:rPr lang="vi-VN" dirty="0" smtClean="0"/>
              <a:t>Kakvo je stanje u drugim regijama?</a:t>
            </a:r>
          </a:p>
          <a:p>
            <a:pPr lvl="1"/>
            <a:r>
              <a:rPr lang="vi-VN" dirty="0" smtClean="0"/>
              <a:t>Što se događa u drugim zemljama?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r>
              <a:rPr lang="en-US" dirty="0" smtClean="0"/>
              <a:t> </a:t>
            </a:r>
            <a:r>
              <a:rPr lang="en-US" dirty="0" err="1" smtClean="0"/>
              <a:t>izvan</a:t>
            </a:r>
            <a:r>
              <a:rPr lang="en-US" dirty="0" smtClean="0"/>
              <a:t> </a:t>
            </a:r>
            <a:r>
              <a:rPr lang="en-US" dirty="0" err="1" smtClean="0"/>
              <a:t>znanosti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Dramatizacija nabrajanjem:</a:t>
            </a:r>
          </a:p>
          <a:p>
            <a:pPr lvl="1"/>
            <a:r>
              <a:rPr lang="vi-VN" dirty="0" smtClean="0"/>
              <a:t>"Trećina ljudi nema dobro riješeno stambeno pitanje, nema za odjeću, nema za hranu" (Franklin D Roosevelt, drugi inauguracijski govor, 1937)</a:t>
            </a:r>
          </a:p>
          <a:p>
            <a:pPr lvl="1"/>
            <a:r>
              <a:rPr lang="vi-VN" dirty="0" smtClean="0"/>
              <a:t>"Borit ćemo se na plažama; borit ćemo se na pistama; borit ćemo se na poljima i ulicama; borit ćemo se u brdima" (Winston Churchill, House of Commons, 1940)</a:t>
            </a:r>
          </a:p>
          <a:p>
            <a:pPr lvl="1"/>
            <a:r>
              <a:rPr lang="vi-VN" dirty="0" smtClean="0"/>
              <a:t>Rijetko nabrajati više od tri stvari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Izlaganje</a:t>
            </a:r>
            <a:r>
              <a:rPr lang="en-US" dirty="0" smtClean="0"/>
              <a:t> </a:t>
            </a:r>
            <a:r>
              <a:rPr lang="en-US" dirty="0" err="1" smtClean="0"/>
              <a:t>izvan</a:t>
            </a:r>
            <a:r>
              <a:rPr lang="en-US" dirty="0" smtClean="0"/>
              <a:t> </a:t>
            </a:r>
            <a:r>
              <a:rPr lang="en-US" dirty="0" err="1" smtClean="0"/>
              <a:t>znanosti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Ponavljanja:</a:t>
            </a:r>
          </a:p>
          <a:p>
            <a:pPr lvl="1"/>
            <a:r>
              <a:rPr lang="vi-VN" dirty="0" smtClean="0"/>
              <a:t>"I have a dream..." and "Let freedom ring...“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vi-VN" dirty="0" smtClean="0"/>
              <a:t>(Martin Luther King, govor u Washingtonu, 28.8.1963; ponovljeno 7 odnosno 8 puta)</a:t>
            </a:r>
          </a:p>
          <a:p>
            <a:pPr lvl="1"/>
            <a:r>
              <a:rPr lang="vi-VN" dirty="0" smtClean="0"/>
              <a:t>Obamin "Yes we can“</a:t>
            </a:r>
          </a:p>
          <a:p>
            <a:r>
              <a:rPr lang="vi-VN" dirty="0" smtClean="0"/>
              <a:t>A</a:t>
            </a:r>
            <a:r>
              <a:rPr lang="hr-HR" dirty="0" smtClean="0"/>
              <a:t>forizmi, a</a:t>
            </a:r>
            <a:r>
              <a:rPr lang="vi-VN" dirty="0" smtClean="0"/>
              <a:t>negdote, šale,...</a:t>
            </a:r>
            <a:endParaRPr lang="hr-HR" dirty="0" smtClean="0"/>
          </a:p>
          <a:p>
            <a:r>
              <a:rPr lang="hr-HR" dirty="0" smtClean="0"/>
              <a:t>Humor</a:t>
            </a:r>
          </a:p>
          <a:p>
            <a:pPr lvl="1"/>
            <a:r>
              <a:rPr lang="hr-HR" dirty="0" smtClean="0"/>
              <a:t>Pogotovo šale na vlastiti račun (M. Tatcher je jednom prigodom </a:t>
            </a:r>
            <a:r>
              <a:rPr lang="en-US" dirty="0" err="1" smtClean="0"/>
              <a:t>komentirala</a:t>
            </a:r>
            <a:r>
              <a:rPr lang="en-US" dirty="0" smtClean="0"/>
              <a:t> </a:t>
            </a:r>
            <a:r>
              <a:rPr lang="en-US" dirty="0" err="1" smtClean="0"/>
              <a:t>najavu</a:t>
            </a:r>
            <a:r>
              <a:rPr lang="en-US" dirty="0" smtClean="0"/>
              <a:t> </a:t>
            </a:r>
            <a:r>
              <a:rPr lang="hr-HR" dirty="0" smtClean="0"/>
              <a:t>filma </a:t>
            </a:r>
            <a:r>
              <a:rPr lang="hr-HR" dirty="0" smtClean="0"/>
              <a:t>“Povratak mumije</a:t>
            </a:r>
            <a:r>
              <a:rPr lang="hr-HR" dirty="0" smtClean="0"/>
              <a:t>”</a:t>
            </a:r>
            <a:r>
              <a:rPr lang="en-US" dirty="0" smtClean="0"/>
              <a:t> </a:t>
            </a:r>
            <a:r>
              <a:rPr lang="en-US" dirty="0" err="1" smtClean="0"/>
              <a:t>rije</a:t>
            </a:r>
            <a:r>
              <a:rPr lang="hr-HR" dirty="0" smtClean="0"/>
              <a:t>č</a:t>
            </a:r>
            <a:r>
              <a:rPr lang="en-US" dirty="0" err="1" smtClean="0"/>
              <a:t>ima</a:t>
            </a:r>
            <a:r>
              <a:rPr lang="en-US" dirty="0" smtClean="0"/>
              <a:t> “</a:t>
            </a:r>
            <a:r>
              <a:rPr lang="hr-HR" dirty="0" smtClean="0"/>
              <a:t>Vjerujem da se to odnosi na mene</a:t>
            </a:r>
            <a:r>
              <a:rPr lang="en-US" dirty="0" smtClean="0"/>
              <a:t>”</a:t>
            </a:r>
            <a:r>
              <a:rPr lang="hr-HR" dirty="0" smtClean="0"/>
              <a:t>)</a:t>
            </a:r>
            <a:endParaRPr lang="hr-HR" dirty="0" smtClean="0"/>
          </a:p>
          <a:p>
            <a:r>
              <a:rPr lang="hr-HR" dirty="0" smtClean="0"/>
              <a:t>Igre riječima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Zaključak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Prezentacija</a:t>
            </a:r>
          </a:p>
          <a:p>
            <a:pPr lvl="1"/>
            <a:r>
              <a:rPr lang="hr-HR" dirty="0" smtClean="0"/>
              <a:t>Alat, pomoć u prenošenju informacije</a:t>
            </a:r>
          </a:p>
          <a:p>
            <a:pPr lvl="1"/>
            <a:r>
              <a:rPr lang="hr-HR" b="1" dirty="0" smtClean="0"/>
              <a:t>NE</a:t>
            </a:r>
            <a:r>
              <a:rPr lang="hr-HR" dirty="0" smtClean="0"/>
              <a:t> zamjena za predavača</a:t>
            </a:r>
          </a:p>
          <a:p>
            <a:pPr lvl="1"/>
            <a:r>
              <a:rPr lang="hr-HR" b="1" dirty="0" smtClean="0"/>
              <a:t>NE</a:t>
            </a:r>
            <a:r>
              <a:rPr lang="hr-HR" dirty="0" smtClean="0"/>
              <a:t> prikaz svih mogućnosti PowerPointa</a:t>
            </a:r>
          </a:p>
          <a:p>
            <a:pPr lvl="1"/>
            <a:r>
              <a:rPr lang="hr-HR" b="1" dirty="0" smtClean="0"/>
              <a:t>NE</a:t>
            </a:r>
            <a:r>
              <a:rPr lang="hr-HR" dirty="0" smtClean="0"/>
              <a:t> galerija svih mogućih boja, slika, filmova,...</a:t>
            </a:r>
            <a:endParaRPr lang="hr-HR" b="1" dirty="0" smtClean="0"/>
          </a:p>
          <a:p>
            <a:r>
              <a:rPr lang="hr-HR" dirty="0" smtClean="0"/>
              <a:t>Prezentiranje</a:t>
            </a:r>
          </a:p>
          <a:p>
            <a:pPr lvl="1"/>
            <a:r>
              <a:rPr lang="hr-HR" dirty="0" smtClean="0"/>
              <a:t>Proces prenošenja informacije</a:t>
            </a:r>
          </a:p>
          <a:p>
            <a:pPr lvl="1"/>
            <a:r>
              <a:rPr lang="hr-HR" dirty="0" smtClean="0"/>
              <a:t>Konktakt s publikom</a:t>
            </a:r>
          </a:p>
          <a:p>
            <a:pPr lvl="1"/>
            <a:r>
              <a:rPr lang="hr-HR" b="1" dirty="0" smtClean="0"/>
              <a:t>NE</a:t>
            </a:r>
            <a:r>
              <a:rPr lang="hr-HR" dirty="0" smtClean="0"/>
              <a:t> suhoparni prikaz prezentacije</a:t>
            </a:r>
            <a:endParaRPr lang="hr-HR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r-HR" dirty="0" smtClean="0"/>
              <a:t>Pitanja?</a:t>
            </a:r>
            <a:endParaRPr lang="en-US" dirty="0"/>
          </a:p>
        </p:txBody>
      </p:sp>
      <p:pic>
        <p:nvPicPr>
          <p:cNvPr id="4" name="Content Placeholder 3" descr="the_end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8362" y="2071678"/>
            <a:ext cx="7147276" cy="4482005"/>
          </a:xfrm>
        </p:spPr>
      </p:pic>
      <p:sp>
        <p:nvSpPr>
          <p:cNvPr id="5" name="TextBox 4"/>
          <p:cNvSpPr txBox="1"/>
          <p:nvPr/>
        </p:nvSpPr>
        <p:spPr>
          <a:xfrm>
            <a:off x="2258899" y="1643050"/>
            <a:ext cx="462620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2600" dirty="0" smtClean="0"/>
              <a:t>Vedran Šego, PMF-MO, Zagreb</a:t>
            </a:r>
          </a:p>
          <a:p>
            <a:pPr algn="ctr"/>
            <a:r>
              <a:rPr lang="hr-HR" sz="2600" dirty="0" smtClean="0"/>
              <a:t>http://</a:t>
            </a:r>
            <a:r>
              <a:rPr lang="hr-HR" sz="2600" dirty="0" smtClean="0"/>
              <a:t>vsego.org</a:t>
            </a:r>
            <a:r>
              <a:rPr lang="en-US" sz="2600" dirty="0" smtClean="0"/>
              <a:t>/</a:t>
            </a:r>
            <a:endParaRPr lang="hr-HR" sz="2600" dirty="0" smtClean="0"/>
          </a:p>
          <a:p>
            <a:pPr algn="ctr"/>
            <a:r>
              <a:rPr lang="hr-HR" sz="2600" dirty="0" smtClean="0"/>
              <a:t>vsego@vsego.org</a:t>
            </a:r>
            <a:endParaRPr lang="en-US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2934</TotalTime>
  <Words>1577</Words>
  <Application>Microsoft Office PowerPoint</Application>
  <PresentationFormat>On-screen Show (4:3)</PresentationFormat>
  <Paragraphs>326</Paragraphs>
  <Slides>38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Flow</vt:lpstr>
      <vt:lpstr>Prezentiranje (i) prezentacije</vt:lpstr>
      <vt:lpstr>Slide 2</vt:lpstr>
      <vt:lpstr>Sadržaj</vt:lpstr>
      <vt:lpstr>Uvod</vt:lpstr>
      <vt:lpstr>Prezentacija</vt:lpstr>
      <vt:lpstr>Struktura prezentacije</vt:lpstr>
      <vt:lpstr>Struktura prezentacije</vt:lpstr>
      <vt:lpstr>Struktura prezentacije</vt:lpstr>
      <vt:lpstr>Dobra prezentacija</vt:lpstr>
      <vt:lpstr>Dobra prezentacija</vt:lpstr>
      <vt:lpstr>Dobra prezentacija</vt:lpstr>
      <vt:lpstr>Dizajn</vt:lpstr>
      <vt:lpstr>Dizajn:boje</vt:lpstr>
      <vt:lpstr>Dizajn: boje</vt:lpstr>
      <vt:lpstr>Dizajn: protuprimjeri</vt:lpstr>
      <vt:lpstr>Dizajn: protuprimjeri</vt:lpstr>
      <vt:lpstr>Dizajn: protuprimjeri</vt:lpstr>
      <vt:lpstr>Dizajn: protuprimjeri</vt:lpstr>
      <vt:lpstr>Prezentiranje</vt:lpstr>
      <vt:lpstr>Uvod</vt:lpstr>
      <vt:lpstr>Slide 21</vt:lpstr>
      <vt:lpstr>Priprema: vrijeme</vt:lpstr>
      <vt:lpstr>Priprema: tehnikalije</vt:lpstr>
      <vt:lpstr>Priprema: dodatni materijali</vt:lpstr>
      <vt:lpstr>Priprema izlaganja</vt:lpstr>
      <vt:lpstr>Izlaganje</vt:lpstr>
      <vt:lpstr>Izlaganje</vt:lpstr>
      <vt:lpstr>Izlaganje</vt:lpstr>
      <vt:lpstr>Izlaganje</vt:lpstr>
      <vt:lpstr>Izlaganje</vt:lpstr>
      <vt:lpstr>Izlaganje izvan znanosti</vt:lpstr>
      <vt:lpstr>Izlaganje izvan znanosti</vt:lpstr>
      <vt:lpstr>Izlaganje izvan znanosti</vt:lpstr>
      <vt:lpstr>Izlaganje izvan znanosti</vt:lpstr>
      <vt:lpstr>Izlaganje izvan znanosti</vt:lpstr>
      <vt:lpstr>Izlaganje izvan znanosti</vt:lpstr>
      <vt:lpstr>Zaključak</vt:lpstr>
      <vt:lpstr>Pitanja?</vt:lpstr>
    </vt:vector>
  </TitlesOfParts>
  <Company>PMF-MO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Prezentiranje (i) prezentacije</dc:title>
  <dc:creator>prof</dc:creator>
  <cp:lastModifiedBy>Pero Sapun</cp:lastModifiedBy>
  <cp:revision>165</cp:revision>
  <dcterms:created xsi:type="dcterms:W3CDTF">2010-04-01T16:17:34Z</dcterms:created>
  <dcterms:modified xsi:type="dcterms:W3CDTF">2011-03-30T19:32:19Z</dcterms:modified>
</cp:coreProperties>
</file>